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70"/>
    <p:restoredTop sz="94718"/>
  </p:normalViewPr>
  <p:slideViewPr>
    <p:cSldViewPr snapToGrid="0" snapToObjects="1">
      <p:cViewPr varScale="1">
        <p:scale>
          <a:sx n="53" d="100"/>
          <a:sy n="53" d="100"/>
        </p:scale>
        <p:origin x="22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 cop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Image"/>
          <p:cNvSpPr>
            <a:spLocks noGrp="1"/>
          </p:cNvSpPr>
          <p:nvPr>
            <p:ph type="pic" sz="half" idx="13"/>
          </p:nvPr>
        </p:nvSpPr>
        <p:spPr>
          <a:xfrm>
            <a:off x="1383632" y="952500"/>
            <a:ext cx="9525001" cy="114681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12106858" y="952500"/>
            <a:ext cx="10223501" cy="5549901"/>
          </a:xfrm>
          <a:prstGeom prst="rect">
            <a:avLst/>
          </a:prstGeom>
        </p:spPr>
        <p:txBody>
          <a:bodyPr anchor="b"/>
          <a:lstStyle>
            <a:lvl1pPr>
              <a:defRPr sz="84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106858" y="6527800"/>
            <a:ext cx="10223501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9785445" cy="9296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9503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>
                <a:solidFill>
                  <a:schemeClr val="bg1"/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43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69072"/>
            <a:ext cx="19621500" cy="84125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dirty="0"/>
              <a:t>“Type a quote here.” 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7" r:id="rId5"/>
    <p:sldLayoutId id="2147483658" r:id="rId6"/>
    <p:sldLayoutId id="2147483660" r:id="rId7"/>
    <p:sldLayoutId id="2147483665" r:id="rId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6422-CBEB-B9DD-72C8-FC574642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Determination</a:t>
            </a:r>
          </a:p>
        </p:txBody>
      </p:sp>
    </p:spTree>
    <p:extLst>
      <p:ext uri="{BB962C8B-B14F-4D97-AF65-F5344CB8AC3E}">
        <p14:creationId xmlns:p14="http://schemas.microsoft.com/office/powerpoint/2010/main" val="200302432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1DF39-8E1E-A9DC-562D-C1C24651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rgbClr val="10AFE3"/>
                </a:solidFill>
              </a:rPr>
              <a:t>The Gospel Transforms the City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0C2AA-A19C-A6F0-6B35-539CF25277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US" sz="5400" dirty="0"/>
              <a:t>Acts 18:7-8, 17</a:t>
            </a:r>
          </a:p>
          <a:p>
            <a:r>
              <a:rPr lang="en-US" sz="5400" dirty="0"/>
              <a:t>1 Corinthians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4788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FAE2-50B1-6277-112D-1F6FEAC6F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Blessing is on the other side of testing.</a:t>
            </a:r>
          </a:p>
        </p:txBody>
      </p:sp>
    </p:spTree>
    <p:extLst>
      <p:ext uri="{BB962C8B-B14F-4D97-AF65-F5344CB8AC3E}">
        <p14:creationId xmlns:p14="http://schemas.microsoft.com/office/powerpoint/2010/main" val="7836501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"/>
          <p:cNvSpPr txBox="1"/>
          <p:nvPr/>
        </p:nvSpPr>
        <p:spPr>
          <a:xfrm>
            <a:off x="1447800" y="854496"/>
            <a:ext cx="2005737" cy="932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5400" cap="all">
                <a:solidFill>
                  <a:srgbClr val="0E274A"/>
                </a:solidFill>
              </a:defRPr>
            </a:lvl1pPr>
          </a:lstStyle>
          <a:p>
            <a:r>
              <a:rPr dirty="0"/>
              <a:t>Title</a:t>
            </a:r>
          </a:p>
        </p:txBody>
      </p:sp>
      <p:sp>
        <p:nvSpPr>
          <p:cNvPr id="157" name="Body Copy"/>
          <p:cNvSpPr txBox="1"/>
          <p:nvPr/>
        </p:nvSpPr>
        <p:spPr>
          <a:xfrm>
            <a:off x="1548078" y="2895056"/>
            <a:ext cx="10540316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>
                <a:solidFill>
                  <a:srgbClr val="0E274A"/>
                </a:solidFill>
              </a:defRPr>
            </a:lvl1pPr>
          </a:lstStyle>
          <a:p>
            <a:r>
              <a:rPr dirty="0"/>
              <a:t>Body Copy</a:t>
            </a:r>
            <a:endParaRPr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4" name="Title Text">
            <a:extLst>
              <a:ext uri="{FF2B5EF4-FFF2-40B4-BE49-F238E27FC236}">
                <a16:creationId xmlns:a16="http://schemas.microsoft.com/office/drawing/2014/main" id="{4FFF9BF3-53AF-9198-20C4-B98C1981A2F9}"/>
              </a:ext>
            </a:extLst>
          </p:cNvPr>
          <p:cNvSpPr txBox="1">
            <a:spLocks/>
          </p:cNvSpPr>
          <p:nvPr/>
        </p:nvSpPr>
        <p:spPr>
          <a:xfrm>
            <a:off x="2443275" y="3534641"/>
            <a:ext cx="19497450" cy="6646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100" b="1" i="0" u="none" strike="noStrike" cap="all" spc="0" baseline="0">
                <a:ln>
                  <a:noFill/>
                </a:ln>
                <a:solidFill>
                  <a:srgbClr val="FFFFFF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algn="ctr" hangingPunct="1"/>
            <a:r>
              <a:rPr lang="en-US" sz="12800" spc="600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When the gospel</a:t>
            </a:r>
            <a:br>
              <a:rPr lang="en-US" sz="12800" spc="600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en-US" sz="12800" spc="600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takes root</a:t>
            </a:r>
          </a:p>
          <a:p>
            <a:pPr algn="ctr" hangingPunct="1"/>
            <a:r>
              <a:rPr lang="en-US" sz="7800" b="0" spc="300" dirty="0">
                <a:solidFill>
                  <a:srgbClr val="10AFE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Bryan </a:t>
            </a:r>
            <a:r>
              <a:rPr lang="en-US" sz="7800" b="0" spc="300" dirty="0" err="1">
                <a:solidFill>
                  <a:srgbClr val="10AFE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loritts</a:t>
            </a:r>
            <a:endParaRPr lang="en-US" sz="7800" b="0" spc="3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 hangingPunct="1"/>
            <a:endParaRPr lang="en-US" sz="180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CC7AB-F018-0E12-C15B-47943DE8CF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93328" y="4683045"/>
            <a:ext cx="17397343" cy="4349909"/>
          </a:xfrm>
        </p:spPr>
        <p:txBody>
          <a:bodyPr/>
          <a:lstStyle/>
          <a:p>
            <a:r>
              <a:rPr lang="en-US" sz="6000" dirty="0"/>
              <a:t>The kingdom of heaven is like leaven that a woman took and hid in three measures of flour, till it was all leavened.</a:t>
            </a:r>
          </a:p>
          <a:p>
            <a:endParaRPr lang="en-US" dirty="0"/>
          </a:p>
          <a:p>
            <a:r>
              <a:rPr lang="en-US" i="1" dirty="0">
                <a:solidFill>
                  <a:srgbClr val="10AFE3"/>
                </a:solidFill>
              </a:rPr>
              <a:t>Matthew 13:33</a:t>
            </a:r>
          </a:p>
        </p:txBody>
      </p:sp>
    </p:spTree>
    <p:extLst>
      <p:ext uri="{BB962C8B-B14F-4D97-AF65-F5344CB8AC3E}">
        <p14:creationId xmlns:p14="http://schemas.microsoft.com/office/powerpoint/2010/main" val="741337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F5A6-D0A4-A09B-CB91-B613C4D33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rgbClr val="10AFE3"/>
                </a:solidFill>
              </a:rPr>
              <a:t>The Gospel Unites the City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09A89-2868-69DF-7490-C98F4B8AF6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sz="5400" b="1" dirty="0"/>
              <a:t>And he reasoned in the synagogue every Sabbath, and tried to persuade Jews and Greeks.</a:t>
            </a:r>
          </a:p>
          <a:p>
            <a:pPr marL="0" indent="0">
              <a:buNone/>
            </a:pPr>
            <a:r>
              <a:rPr lang="en-US" b="1" i="1" dirty="0"/>
              <a:t>Acts 18:4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7618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9BA4-4FAA-F792-2AC5-761D3721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rgbClr val="10AFE3"/>
                </a:solidFill>
              </a:rPr>
              <a:t>The Gospel Disturbs the City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5906B-F6FF-F174-47F4-16CCF144C0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sz="5400" b="1" dirty="0"/>
              <a:t>And when they opposed and reviled him, he shook out his garments and said to them, “Your blood be on your own heads! I am innocent. From now on I will go to the Gentiles.”</a:t>
            </a:r>
          </a:p>
          <a:p>
            <a:pPr marL="0" indent="0">
              <a:buNone/>
            </a:pPr>
            <a:r>
              <a:rPr lang="en-US" sz="5400" b="1" dirty="0"/>
              <a:t>But when Gallio was proconsul of Achaia, the Jews made a united attack on Paul and brought him before the tribunal.</a:t>
            </a:r>
          </a:p>
          <a:p>
            <a:pPr marL="0" indent="0">
              <a:buNone/>
            </a:pPr>
            <a:r>
              <a:rPr lang="en-US" b="1" i="1" dirty="0"/>
              <a:t>Acts 18:6, 12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93652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16CB6-FCDD-4B52-A24B-D5790B8B3E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1989" y="5052377"/>
            <a:ext cx="16960022" cy="3611245"/>
          </a:xfrm>
        </p:spPr>
        <p:txBody>
          <a:bodyPr/>
          <a:lstStyle/>
          <a:p>
            <a:r>
              <a:rPr lang="en-US" sz="6000" dirty="0"/>
              <a:t>About that time there arose no little </a:t>
            </a:r>
            <a:br>
              <a:rPr lang="en-US" sz="6000" dirty="0"/>
            </a:br>
            <a:r>
              <a:rPr lang="en-US" sz="6000" dirty="0"/>
              <a:t>disturbance concerning the Way.</a:t>
            </a:r>
          </a:p>
          <a:p>
            <a:endParaRPr lang="en-US" sz="5400" dirty="0"/>
          </a:p>
          <a:p>
            <a:r>
              <a:rPr lang="en-US" i="1" dirty="0">
                <a:solidFill>
                  <a:srgbClr val="10AFE3"/>
                </a:solidFill>
              </a:rPr>
              <a:t>Acts 19:23</a:t>
            </a:r>
          </a:p>
        </p:txBody>
      </p:sp>
    </p:spTree>
    <p:extLst>
      <p:ext uri="{BB962C8B-B14F-4D97-AF65-F5344CB8AC3E}">
        <p14:creationId xmlns:p14="http://schemas.microsoft.com/office/powerpoint/2010/main" val="331729627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F7F10-E75F-A041-1C36-B827D77D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Opposition is often confirmation for the mission.</a:t>
            </a:r>
          </a:p>
        </p:txBody>
      </p:sp>
    </p:spTree>
    <p:extLst>
      <p:ext uri="{BB962C8B-B14F-4D97-AF65-F5344CB8AC3E}">
        <p14:creationId xmlns:p14="http://schemas.microsoft.com/office/powerpoint/2010/main" val="4524004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29EC-7249-4220-E82A-C17D4B18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272719499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B9A41-80FE-A6B0-4701-9B17CFE5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An abiding, intimate relationship with Jesus</a:t>
            </a:r>
          </a:p>
        </p:txBody>
      </p:sp>
    </p:spTree>
    <p:extLst>
      <p:ext uri="{BB962C8B-B14F-4D97-AF65-F5344CB8AC3E}">
        <p14:creationId xmlns:p14="http://schemas.microsoft.com/office/powerpoint/2010/main" val="36899990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b18062-71ef-4bc8-8573-60184d635236">
      <Terms xmlns="http://schemas.microsoft.com/office/infopath/2007/PartnerControls"/>
    </lcf76f155ced4ddcb4097134ff3c332f>
    <TaxCatchAll xmlns="437cb193-19da-4ead-aad1-c13397854c5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05DDE3ED0F148850BE0EF286FFFE0" ma:contentTypeVersion="15" ma:contentTypeDescription="Create a new document." ma:contentTypeScope="" ma:versionID="bacb2b678ce1a6fafd1c313921dddfc3">
  <xsd:schema xmlns:xsd="http://www.w3.org/2001/XMLSchema" xmlns:xs="http://www.w3.org/2001/XMLSchema" xmlns:p="http://schemas.microsoft.com/office/2006/metadata/properties" xmlns:ns2="b7b18062-71ef-4bc8-8573-60184d635236" xmlns:ns3="437cb193-19da-4ead-aad1-c13397854c5a" targetNamespace="http://schemas.microsoft.com/office/2006/metadata/properties" ma:root="true" ma:fieldsID="3bc7435cf6059a573583853161ca148d" ns2:_="" ns3:_="">
    <xsd:import namespace="b7b18062-71ef-4bc8-8573-60184d635236"/>
    <xsd:import namespace="437cb193-19da-4ead-aad1-c13397854c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18062-71ef-4bc8-8573-60184d6352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eeece08-28a2-4362-890a-528230c06b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7cb193-19da-4ead-aad1-c13397854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a5af6a0-c87b-4987-a295-a439eef85836}" ma:internalName="TaxCatchAll" ma:showField="CatchAllData" ma:web="437cb193-19da-4ead-aad1-c13397854c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793F2B-5665-4790-BBCB-A5F11D0AF3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5F7B6C-D516-43DF-9FFD-CDD56EA50971}">
  <ds:schemaRefs>
    <ds:schemaRef ds:uri="http://www.w3.org/XML/1998/namespace"/>
    <ds:schemaRef ds:uri="http://schemas.microsoft.com/office/2006/documentManagement/types"/>
    <ds:schemaRef ds:uri="b7b18062-71ef-4bc8-8573-60184d635236"/>
    <ds:schemaRef ds:uri="http://schemas.openxmlformats.org/package/2006/metadata/core-properties"/>
    <ds:schemaRef ds:uri="http://schemas.microsoft.com/office/2006/metadata/properties"/>
    <ds:schemaRef ds:uri="437cb193-19da-4ead-aad1-c13397854c5a"/>
    <ds:schemaRef ds:uri="http://purl.org/dc/dcmitype/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C5341FC-AC9E-492E-8837-A653737C54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b18062-71ef-4bc8-8573-60184d635236"/>
    <ds:schemaRef ds:uri="437cb193-19da-4ead-aad1-c13397854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188</Words>
  <Application>Microsoft Macintosh PowerPoint</Application>
  <PresentationFormat>Custom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Helvetica Neue</vt:lpstr>
      <vt:lpstr>HELVETICA NEUE CONDENSED</vt:lpstr>
      <vt:lpstr>Helvetica Neue Light</vt:lpstr>
      <vt:lpstr>Helvetica Neue Medium</vt:lpstr>
      <vt:lpstr>Times</vt:lpstr>
      <vt:lpstr>White</vt:lpstr>
      <vt:lpstr>PowerPoint Presentation</vt:lpstr>
      <vt:lpstr>PowerPoint Presentation</vt:lpstr>
      <vt:lpstr>PowerPoint Presentation</vt:lpstr>
      <vt:lpstr>The Gospel Unites the City</vt:lpstr>
      <vt:lpstr>The Gospel Disturbs the City</vt:lpstr>
      <vt:lpstr>PowerPoint Presentation</vt:lpstr>
      <vt:lpstr>Opposition is often confirmation for the mission.</vt:lpstr>
      <vt:lpstr>Community</vt:lpstr>
      <vt:lpstr>An abiding, intimate relationship with Jesus</vt:lpstr>
      <vt:lpstr>Determination</vt:lpstr>
      <vt:lpstr>The Gospel Transforms the City</vt:lpstr>
      <vt:lpstr>Blessing is on the other side of testing.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Text</dc:title>
  <dc:creator>Puckett, Donna</dc:creator>
  <cp:lastModifiedBy>Knuteson, Scott</cp:lastModifiedBy>
  <cp:revision>9</cp:revision>
  <dcterms:modified xsi:type="dcterms:W3CDTF">2022-11-02T00:31:57Z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0x01010098005DDE3ED0F148850BE0EF286FFFE0</vt:lpwstr>
  </property>
</Properties>
</file>