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9"/>
  </p:notesMasterIdLst>
  <p:sldIdLst>
    <p:sldId id="256" r:id="rId5"/>
    <p:sldId id="257" r:id="rId6"/>
    <p:sldId id="259" r:id="rId7"/>
    <p:sldId id="260" r:id="rId8"/>
    <p:sldId id="261" r:id="rId9"/>
    <p:sldId id="263" r:id="rId10"/>
    <p:sldId id="264" r:id="rId11"/>
    <p:sldId id="265" r:id="rId12"/>
    <p:sldId id="266" r:id="rId13"/>
    <p:sldId id="267" r:id="rId14"/>
    <p:sldId id="268" r:id="rId15"/>
    <p:sldId id="269" r:id="rId16"/>
    <p:sldId id="270" r:id="rId17"/>
    <p:sldId id="271" r:id="rId1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AF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965"/>
    <p:restoredTop sz="94718"/>
  </p:normalViewPr>
  <p:slideViewPr>
    <p:cSldViewPr snapToGrid="0" snapToObjects="1">
      <p:cViewPr varScale="1">
        <p:scale>
          <a:sx n="28" d="100"/>
          <a:sy n="28" d="100"/>
        </p:scale>
        <p:origin x="184" y="14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0" name="Shape 150"/>
          <p:cNvSpPr>
            <a:spLocks noGrp="1" noRot="1" noChangeAspect="1"/>
          </p:cNvSpPr>
          <p:nvPr>
            <p:ph type="sldImg"/>
          </p:nvPr>
        </p:nvSpPr>
        <p:spPr>
          <a:xfrm>
            <a:off x="1143000" y="685800"/>
            <a:ext cx="4572000" cy="3429000"/>
          </a:xfrm>
          <a:prstGeom prst="rect">
            <a:avLst/>
          </a:prstGeom>
        </p:spPr>
        <p:txBody>
          <a:bodyPr/>
          <a:lstStyle/>
          <a:p>
            <a:endParaRPr/>
          </a:p>
        </p:txBody>
      </p:sp>
      <p:sp>
        <p:nvSpPr>
          <p:cNvPr id="151" name="Shape 1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8" name="Image"/>
          <p:cNvSpPr>
            <a:spLocks noGrp="1"/>
          </p:cNvSpPr>
          <p:nvPr>
            <p:ph type="pic" idx="13"/>
          </p:nvPr>
        </p:nvSpPr>
        <p:spPr>
          <a:xfrm>
            <a:off x="3125968" y="673100"/>
            <a:ext cx="18135601" cy="8737600"/>
          </a:xfrm>
          <a:prstGeom prst="rect">
            <a:avLst/>
          </a:prstGeom>
        </p:spPr>
        <p:txBody>
          <a:bodyPr lIns="91439" tIns="45719" rIns="91439" bIns="45719" anchor="t">
            <a:noAutofit/>
          </a:bodyPr>
          <a:lstStyle/>
          <a:p>
            <a:endParaRPr/>
          </a:p>
        </p:txBody>
      </p:sp>
      <p:sp>
        <p:nvSpPr>
          <p:cNvPr id="19" name="Title Text"/>
          <p:cNvSpPr txBox="1">
            <a:spLocks noGrp="1"/>
          </p:cNvSpPr>
          <p:nvPr>
            <p:ph type="title"/>
          </p:nvPr>
        </p:nvSpPr>
        <p:spPr>
          <a:xfrm>
            <a:off x="635000" y="9512300"/>
            <a:ext cx="23114000" cy="2006600"/>
          </a:xfrm>
          <a:prstGeom prst="rect">
            <a:avLst/>
          </a:prstGeom>
        </p:spPr>
        <p:txBody>
          <a:bodyPr anchor="b"/>
          <a:lstStyle>
            <a:lvl1pPr>
              <a:defRPr>
                <a:solidFill>
                  <a:schemeClr val="bg1"/>
                </a:solidFill>
              </a:defRPr>
            </a:lvl1pPr>
          </a:lstStyle>
          <a:p>
            <a:r>
              <a:rPr dirty="0"/>
              <a:t>Title Text</a:t>
            </a:r>
          </a:p>
        </p:txBody>
      </p:sp>
      <p:sp>
        <p:nvSpPr>
          <p:cNvPr id="20" name="Body Level One…"/>
          <p:cNvSpPr txBox="1">
            <a:spLocks noGrp="1"/>
          </p:cNvSpPr>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solidFill>
                  <a:schemeClr val="bg1"/>
                </a:solidFill>
              </a:defRPr>
            </a:lvl1pPr>
            <a:lvl2pPr marL="0" indent="0" algn="ctr">
              <a:spcBef>
                <a:spcPts val="0"/>
              </a:spcBef>
              <a:buSzTx/>
              <a:buNone/>
              <a:defRPr sz="5400">
                <a:solidFill>
                  <a:schemeClr val="bg1"/>
                </a:solidFill>
              </a:defRPr>
            </a:lvl2pPr>
            <a:lvl3pPr marL="0" indent="0" algn="ctr">
              <a:spcBef>
                <a:spcPts val="0"/>
              </a:spcBef>
              <a:buSzTx/>
              <a:buNone/>
              <a:defRPr sz="5400">
                <a:solidFill>
                  <a:schemeClr val="bg1"/>
                </a:solidFill>
              </a:defRPr>
            </a:lvl3pPr>
            <a:lvl4pPr marL="0" indent="0" algn="ctr">
              <a:spcBef>
                <a:spcPts val="0"/>
              </a:spcBef>
              <a:buSzTx/>
              <a:buNone/>
              <a:defRPr sz="5400">
                <a:solidFill>
                  <a:schemeClr val="bg1"/>
                </a:solidFill>
              </a:defRPr>
            </a:lvl4pPr>
            <a:lvl5pPr marL="0" indent="0" algn="ctr">
              <a:spcBef>
                <a:spcPts val="0"/>
              </a:spcBef>
              <a:buSzTx/>
              <a:buNone/>
              <a:defRPr sz="5400">
                <a:solidFill>
                  <a:schemeClr val="bg1"/>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2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cop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8" name="Title Text"/>
          <p:cNvSpPr txBox="1">
            <a:spLocks noGrp="1"/>
          </p:cNvSpPr>
          <p:nvPr>
            <p:ph type="title"/>
          </p:nvPr>
        </p:nvSpPr>
        <p:spPr>
          <a:xfrm>
            <a:off x="1778000" y="4533900"/>
            <a:ext cx="20828000" cy="4648200"/>
          </a:xfrm>
          <a:prstGeom prst="rect">
            <a:avLst/>
          </a:prstGeom>
        </p:spPr>
        <p:txBody>
          <a:bodyPr/>
          <a:lstStyle>
            <a:lvl1pPr>
              <a:defRPr>
                <a:solidFill>
                  <a:schemeClr val="bg1"/>
                </a:solidFill>
              </a:defRPr>
            </a:lvl1pPr>
          </a:lstStyle>
          <a:p>
            <a:r>
              <a:rPr dirty="0"/>
              <a:t>Title Text</a:t>
            </a:r>
          </a:p>
        </p:txBody>
      </p:sp>
      <p:sp>
        <p:nvSpPr>
          <p:cNvPr id="2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Blank with title">
    <p:spTree>
      <p:nvGrpSpPr>
        <p:cNvPr id="1" name=""/>
        <p:cNvGrpSpPr/>
        <p:nvPr/>
      </p:nvGrpSpPr>
      <p:grpSpPr>
        <a:xfrm>
          <a:off x="0" y="0"/>
          <a:ext cx="0" cy="0"/>
          <a:chOff x="0" y="0"/>
          <a:chExt cx="0" cy="0"/>
        </a:xfrm>
      </p:grpSpPr>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hoto - Vertic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2" name="Image"/>
          <p:cNvSpPr>
            <a:spLocks noGrp="1"/>
          </p:cNvSpPr>
          <p:nvPr>
            <p:ph type="pic" sz="half" idx="13"/>
          </p:nvPr>
        </p:nvSpPr>
        <p:spPr>
          <a:xfrm>
            <a:off x="1383632" y="952500"/>
            <a:ext cx="9525001" cy="11468101"/>
          </a:xfrm>
          <a:prstGeom prst="rect">
            <a:avLst/>
          </a:prstGeom>
        </p:spPr>
        <p:txBody>
          <a:bodyPr lIns="91439" tIns="45719" rIns="91439" bIns="45719" anchor="t">
            <a:noAutofit/>
          </a:bodyPr>
          <a:lstStyle/>
          <a:p>
            <a:endParaRPr/>
          </a:p>
        </p:txBody>
      </p:sp>
      <p:sp>
        <p:nvSpPr>
          <p:cNvPr id="73" name="Title Text"/>
          <p:cNvSpPr txBox="1">
            <a:spLocks noGrp="1"/>
          </p:cNvSpPr>
          <p:nvPr>
            <p:ph type="title"/>
          </p:nvPr>
        </p:nvSpPr>
        <p:spPr>
          <a:xfrm>
            <a:off x="12106858" y="952500"/>
            <a:ext cx="10223501" cy="5549901"/>
          </a:xfrm>
          <a:prstGeom prst="rect">
            <a:avLst/>
          </a:prstGeom>
        </p:spPr>
        <p:txBody>
          <a:bodyPr anchor="b"/>
          <a:lstStyle>
            <a:lvl1pPr>
              <a:defRPr sz="8400">
                <a:solidFill>
                  <a:schemeClr val="bg1"/>
                </a:solidFill>
              </a:defRPr>
            </a:lvl1pPr>
          </a:lstStyle>
          <a:p>
            <a:r>
              <a:rPr dirty="0"/>
              <a:t>Title Text</a:t>
            </a:r>
          </a:p>
        </p:txBody>
      </p:sp>
      <p:sp>
        <p:nvSpPr>
          <p:cNvPr id="74" name="Body Level One…"/>
          <p:cNvSpPr txBox="1">
            <a:spLocks noGrp="1"/>
          </p:cNvSpPr>
          <p:nvPr>
            <p:ph type="body" sz="quarter" idx="1"/>
          </p:nvPr>
        </p:nvSpPr>
        <p:spPr>
          <a:xfrm>
            <a:off x="12106858" y="6527800"/>
            <a:ext cx="10223501" cy="5727700"/>
          </a:xfrm>
          <a:prstGeom prst="rect">
            <a:avLst/>
          </a:prstGeom>
        </p:spPr>
        <p:txBody>
          <a:bodyPr anchor="t"/>
          <a:lstStyle>
            <a:lvl1pPr marL="0" indent="0" algn="ctr">
              <a:spcBef>
                <a:spcPts val="0"/>
              </a:spcBef>
              <a:buSzTx/>
              <a:buNone/>
              <a:defRPr sz="5400">
                <a:solidFill>
                  <a:schemeClr val="bg1"/>
                </a:solidFill>
              </a:defRPr>
            </a:lvl1pPr>
            <a:lvl2pPr marL="0" indent="0" algn="ctr">
              <a:spcBef>
                <a:spcPts val="0"/>
              </a:spcBef>
              <a:buSzTx/>
              <a:buNone/>
              <a:defRPr sz="5400">
                <a:solidFill>
                  <a:schemeClr val="bg1"/>
                </a:solidFill>
              </a:defRPr>
            </a:lvl2pPr>
            <a:lvl3pPr marL="0" indent="0" algn="ctr">
              <a:spcBef>
                <a:spcPts val="0"/>
              </a:spcBef>
              <a:buSzTx/>
              <a:buNone/>
              <a:defRPr sz="5400">
                <a:solidFill>
                  <a:schemeClr val="bg1"/>
                </a:solidFill>
              </a:defRPr>
            </a:lvl3pPr>
            <a:lvl4pPr marL="0" indent="0" algn="ctr">
              <a:spcBef>
                <a:spcPts val="0"/>
              </a:spcBef>
              <a:buSzTx/>
              <a:buNone/>
              <a:defRPr sz="5400">
                <a:solidFill>
                  <a:schemeClr val="bg1"/>
                </a:solidFill>
              </a:defRPr>
            </a:lvl4pPr>
            <a:lvl5pPr marL="0" indent="0" algn="ctr">
              <a:spcBef>
                <a:spcPts val="0"/>
              </a:spcBef>
              <a:buSzTx/>
              <a:buNone/>
              <a:defRPr sz="5400">
                <a:solidFill>
                  <a:schemeClr val="bg1"/>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82" name="Title Text"/>
          <p:cNvSpPr txBox="1">
            <a:spLocks noGrp="1"/>
          </p:cNvSpPr>
          <p:nvPr>
            <p:ph type="title"/>
          </p:nvPr>
        </p:nvSpPr>
        <p:spPr>
          <a:prstGeom prst="rect">
            <a:avLst/>
          </a:prstGeom>
        </p:spPr>
        <p:txBody>
          <a:bodyPr/>
          <a:lstStyle>
            <a:lvl1pPr algn="l">
              <a:defRPr>
                <a:solidFill>
                  <a:schemeClr val="bg1"/>
                </a:solidFill>
              </a:defRPr>
            </a:lvl1pPr>
          </a:lstStyle>
          <a:p>
            <a:r>
              <a:rPr dirty="0"/>
              <a:t>Title Text</a:t>
            </a:r>
          </a:p>
        </p:txBody>
      </p:sp>
      <p:sp>
        <p:nvSpPr>
          <p:cNvPr id="8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98" name="Title Text"/>
          <p:cNvSpPr txBox="1">
            <a:spLocks noGrp="1"/>
          </p:cNvSpPr>
          <p:nvPr>
            <p:ph type="title"/>
          </p:nvPr>
        </p:nvSpPr>
        <p:spPr>
          <a:prstGeom prst="rect">
            <a:avLst/>
          </a:prstGeom>
        </p:spPr>
        <p:txBody>
          <a:bodyPr/>
          <a:lstStyle>
            <a:lvl1pPr algn="l">
              <a:defRPr>
                <a:solidFill>
                  <a:schemeClr val="bg1"/>
                </a:solidFill>
              </a:defRPr>
            </a:lvl1pPr>
          </a:lstStyle>
          <a:p>
            <a:r>
              <a:rPr dirty="0"/>
              <a:t>Title Text</a:t>
            </a:r>
          </a:p>
        </p:txBody>
      </p:sp>
      <p:sp>
        <p:nvSpPr>
          <p:cNvPr id="99" name="Body Level One…"/>
          <p:cNvSpPr txBox="1">
            <a:spLocks noGrp="1"/>
          </p:cNvSpPr>
          <p:nvPr>
            <p:ph type="body" idx="1"/>
          </p:nvPr>
        </p:nvSpPr>
        <p:spPr>
          <a:xfrm>
            <a:off x="1689100" y="3149600"/>
            <a:ext cx="19785445" cy="9296400"/>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0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Quo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2" name="–Johnny Appleseed"/>
          <p:cNvSpPr txBox="1">
            <a:spLocks noGrp="1"/>
          </p:cNvSpPr>
          <p:nvPr>
            <p:ph type="body" sz="quarter" idx="13"/>
          </p:nvPr>
        </p:nvSpPr>
        <p:spPr>
          <a:xfrm>
            <a:off x="2387600" y="8953500"/>
            <a:ext cx="19621500" cy="595035"/>
          </a:xfrm>
          <a:prstGeom prst="rect">
            <a:avLst/>
          </a:prstGeom>
        </p:spPr>
        <p:txBody>
          <a:bodyPr anchor="t">
            <a:spAutoFit/>
          </a:bodyPr>
          <a:lstStyle>
            <a:lvl1pPr marL="0" indent="0" algn="ctr">
              <a:spcBef>
                <a:spcPts val="0"/>
              </a:spcBef>
              <a:buSzTx/>
              <a:buNone/>
              <a:defRPr sz="3200" i="1">
                <a:solidFill>
                  <a:schemeClr val="bg1"/>
                </a:solidFill>
              </a:defRPr>
            </a:lvl1pPr>
          </a:lstStyle>
          <a:p>
            <a:r>
              <a:t>–Johnny Appleseed</a:t>
            </a:r>
          </a:p>
        </p:txBody>
      </p:sp>
      <p:sp>
        <p:nvSpPr>
          <p:cNvPr id="143" name="“Type a quote here.”"/>
          <p:cNvSpPr txBox="1">
            <a:spLocks noGrp="1"/>
          </p:cNvSpPr>
          <p:nvPr>
            <p:ph type="body" sz="quarter" idx="14"/>
          </p:nvPr>
        </p:nvSpPr>
        <p:spPr>
          <a:xfrm>
            <a:off x="2387600" y="6069072"/>
            <a:ext cx="19621500" cy="841256"/>
          </a:xfrm>
          <a:prstGeom prst="rect">
            <a:avLst/>
          </a:prstGeom>
        </p:spPr>
        <p:txBody>
          <a:bodyPr>
            <a:spAutoFit/>
          </a:bodyPr>
          <a:lstStyle>
            <a:lvl1pPr marL="0" indent="0" algn="ctr">
              <a:spcBef>
                <a:spcPts val="0"/>
              </a:spcBef>
              <a:buSzTx/>
              <a:buNone/>
              <a:defRPr>
                <a:solidFill>
                  <a:schemeClr val="bg1"/>
                </a:solidFill>
                <a:latin typeface="+mn-lt"/>
                <a:ea typeface="+mn-ea"/>
                <a:cs typeface="+mn-cs"/>
                <a:sym typeface="Helvetica Neue Medium"/>
              </a:defRPr>
            </a:lvl1pPr>
          </a:lstStyle>
          <a:p>
            <a:r>
              <a:rPr dirty="0"/>
              <a:t>“Type a quote here.” </a:t>
            </a:r>
          </a:p>
        </p:txBody>
      </p:sp>
      <p:sp>
        <p:nvSpPr>
          <p:cNvPr id="1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689100" y="355600"/>
            <a:ext cx="21005800" cy="228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1689100" y="3149600"/>
            <a:ext cx="21005800" cy="9296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sz="24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7" r:id="rId5"/>
    <p:sldLayoutId id="2147483658" r:id="rId6"/>
    <p:sldLayoutId id="2147483660" r:id="rId7"/>
    <p:sldLayoutId id="2147483665" r:id="rId8"/>
  </p:sldLayoutIdLst>
  <p:transition spd="med"/>
  <p:txStyles>
    <p:titleStyle>
      <a:lvl1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9pPr>
    </p:titleStyle>
    <p:body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4B6ED-059A-C8F4-3B59-ABE654F7421C}"/>
              </a:ext>
            </a:extLst>
          </p:cNvPr>
          <p:cNvSpPr>
            <a:spLocks noGrp="1"/>
          </p:cNvSpPr>
          <p:nvPr>
            <p:ph type="title"/>
          </p:nvPr>
        </p:nvSpPr>
        <p:spPr/>
        <p:txBody>
          <a:bodyPr>
            <a:normAutofit/>
          </a:bodyPr>
          <a:lstStyle/>
          <a:p>
            <a:r>
              <a:rPr lang="en-US" sz="6000" b="1" dirty="0">
                <a:solidFill>
                  <a:srgbClr val="10AFE3"/>
                </a:solidFill>
              </a:rPr>
              <a:t>Life-changing Principle:</a:t>
            </a:r>
            <a:br>
              <a:rPr lang="en-US" sz="6000" dirty="0"/>
            </a:br>
            <a:r>
              <a:rPr lang="en-US" sz="6000" dirty="0"/>
              <a:t>“The primary call on my life is </a:t>
            </a:r>
            <a:r>
              <a:rPr lang="en-US" sz="6000" i="1" dirty="0"/>
              <a:t>not</a:t>
            </a:r>
            <a:r>
              <a:rPr lang="en-US" sz="6000" dirty="0"/>
              <a:t> to do something for Jesus…the primary call on my life is to be with Jesus.”</a:t>
            </a:r>
          </a:p>
        </p:txBody>
      </p:sp>
    </p:spTree>
    <p:extLst>
      <p:ext uri="{BB962C8B-B14F-4D97-AF65-F5344CB8AC3E}">
        <p14:creationId xmlns:p14="http://schemas.microsoft.com/office/powerpoint/2010/main" val="1420166839"/>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4F998-429E-7FBF-4E43-B6F5FF93AD42}"/>
              </a:ext>
            </a:extLst>
          </p:cNvPr>
          <p:cNvSpPr>
            <a:spLocks noGrp="1"/>
          </p:cNvSpPr>
          <p:nvPr>
            <p:ph type="title"/>
          </p:nvPr>
        </p:nvSpPr>
        <p:spPr>
          <a:xfrm>
            <a:off x="1281697" y="1617980"/>
            <a:ext cx="21820605" cy="10480040"/>
          </a:xfrm>
        </p:spPr>
        <p:txBody>
          <a:bodyPr>
            <a:normAutofit/>
          </a:bodyPr>
          <a:lstStyle/>
          <a:p>
            <a:pPr algn="ctr"/>
            <a:r>
              <a:rPr lang="en-US" sz="9600" b="1" dirty="0">
                <a:solidFill>
                  <a:srgbClr val="10AFE3"/>
                </a:solidFill>
              </a:rPr>
              <a:t>As Christ increases in me, </a:t>
            </a:r>
            <a:br>
              <a:rPr lang="en-US" sz="9600" b="1" dirty="0">
                <a:solidFill>
                  <a:srgbClr val="10AFE3"/>
                </a:solidFill>
              </a:rPr>
            </a:br>
            <a:r>
              <a:rPr lang="en-US" sz="9600" b="1" dirty="0">
                <a:solidFill>
                  <a:srgbClr val="10AFE3"/>
                </a:solidFill>
              </a:rPr>
              <a:t>I realize…</a:t>
            </a:r>
            <a:br>
              <a:rPr lang="en-US" sz="9600" dirty="0"/>
            </a:br>
            <a:br>
              <a:rPr lang="en-US" sz="9600" dirty="0"/>
            </a:br>
            <a:r>
              <a:rPr lang="en-US" sz="9600" dirty="0"/>
              <a:t>II.	God’s call on my life is not simply to a church; it’s to a city.</a:t>
            </a:r>
            <a:endParaRPr lang="en-US" dirty="0"/>
          </a:p>
        </p:txBody>
      </p:sp>
    </p:spTree>
    <p:extLst>
      <p:ext uri="{BB962C8B-B14F-4D97-AF65-F5344CB8AC3E}">
        <p14:creationId xmlns:p14="http://schemas.microsoft.com/office/powerpoint/2010/main" val="2324854783"/>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299FE-8B49-73ED-79C4-10C90F13B3DD}"/>
              </a:ext>
            </a:extLst>
          </p:cNvPr>
          <p:cNvSpPr>
            <a:spLocks noGrp="1"/>
          </p:cNvSpPr>
          <p:nvPr>
            <p:ph type="title"/>
          </p:nvPr>
        </p:nvSpPr>
        <p:spPr/>
        <p:txBody>
          <a:bodyPr>
            <a:normAutofit/>
          </a:bodyPr>
          <a:lstStyle/>
          <a:p>
            <a:r>
              <a:rPr lang="en-US" sz="7200" b="1" dirty="0"/>
              <a:t>Plant Churches—Make Disciples—Engage City</a:t>
            </a:r>
          </a:p>
        </p:txBody>
      </p:sp>
    </p:spTree>
    <p:extLst>
      <p:ext uri="{BB962C8B-B14F-4D97-AF65-F5344CB8AC3E}">
        <p14:creationId xmlns:p14="http://schemas.microsoft.com/office/powerpoint/2010/main" val="4019697377"/>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1AB06-6D5F-9A6B-859A-88BC0A4790BB}"/>
              </a:ext>
            </a:extLst>
          </p:cNvPr>
          <p:cNvSpPr>
            <a:spLocks noGrp="1"/>
          </p:cNvSpPr>
          <p:nvPr>
            <p:ph type="title"/>
          </p:nvPr>
        </p:nvSpPr>
        <p:spPr>
          <a:xfrm>
            <a:off x="1125286" y="795020"/>
            <a:ext cx="22133427" cy="12125960"/>
          </a:xfrm>
        </p:spPr>
        <p:txBody>
          <a:bodyPr>
            <a:normAutofit/>
          </a:bodyPr>
          <a:lstStyle/>
          <a:p>
            <a:pPr algn="ctr"/>
            <a:r>
              <a:rPr lang="en-US" sz="10700" b="1" dirty="0">
                <a:solidFill>
                  <a:srgbClr val="10AFE3"/>
                </a:solidFill>
              </a:rPr>
              <a:t>As Christ increases in me, </a:t>
            </a:r>
            <a:br>
              <a:rPr lang="en-US" sz="10700" b="1" dirty="0">
                <a:solidFill>
                  <a:srgbClr val="10AFE3"/>
                </a:solidFill>
              </a:rPr>
            </a:br>
            <a:r>
              <a:rPr lang="en-US" sz="10700" b="1" dirty="0">
                <a:solidFill>
                  <a:srgbClr val="10AFE3"/>
                </a:solidFill>
              </a:rPr>
              <a:t>I realize…</a:t>
            </a:r>
            <a:br>
              <a:rPr lang="en-US" sz="10700" b="1" dirty="0">
                <a:solidFill>
                  <a:srgbClr val="10AFE3"/>
                </a:solidFill>
              </a:rPr>
            </a:br>
            <a:br>
              <a:rPr lang="en-US" sz="10700" dirty="0"/>
            </a:br>
            <a:r>
              <a:rPr lang="en-US" sz="10700" dirty="0"/>
              <a:t>III.	God’s activity in my life </a:t>
            </a:r>
            <a:br>
              <a:rPr lang="en-US" sz="10700" dirty="0"/>
            </a:br>
            <a:r>
              <a:rPr lang="en-US" sz="10700" dirty="0"/>
              <a:t>locally is always connected </a:t>
            </a:r>
            <a:br>
              <a:rPr lang="en-US" sz="10700" dirty="0"/>
            </a:br>
            <a:r>
              <a:rPr lang="en-US" sz="10700" dirty="0"/>
              <a:t>to his activity globally.</a:t>
            </a:r>
            <a:endParaRPr lang="en-US" dirty="0"/>
          </a:p>
        </p:txBody>
      </p:sp>
    </p:spTree>
    <p:extLst>
      <p:ext uri="{BB962C8B-B14F-4D97-AF65-F5344CB8AC3E}">
        <p14:creationId xmlns:p14="http://schemas.microsoft.com/office/powerpoint/2010/main" val="3294092572"/>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3E904-557A-5E27-D002-04720BF94654}"/>
              </a:ext>
            </a:extLst>
          </p:cNvPr>
          <p:cNvSpPr>
            <a:spLocks noGrp="1"/>
          </p:cNvSpPr>
          <p:nvPr>
            <p:ph type="title"/>
          </p:nvPr>
        </p:nvSpPr>
        <p:spPr/>
        <p:txBody>
          <a:bodyPr>
            <a:normAutofit/>
          </a:bodyPr>
          <a:lstStyle/>
          <a:p>
            <a:r>
              <a:rPr lang="en-US" sz="6000" b="1" dirty="0">
                <a:solidFill>
                  <a:srgbClr val="10AFE3"/>
                </a:solidFill>
              </a:rPr>
              <a:t>Kingdom of God: </a:t>
            </a:r>
            <a:r>
              <a:rPr lang="en-US" sz="6000" dirty="0"/>
              <a:t>God’s sovereign activity in the world, resulting in people being in right relationship with Himself</a:t>
            </a:r>
          </a:p>
        </p:txBody>
      </p:sp>
    </p:spTree>
    <p:extLst>
      <p:ext uri="{BB962C8B-B14F-4D97-AF65-F5344CB8AC3E}">
        <p14:creationId xmlns:p14="http://schemas.microsoft.com/office/powerpoint/2010/main" val="38262085"/>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Title"/>
          <p:cNvSpPr txBox="1"/>
          <p:nvPr/>
        </p:nvSpPr>
        <p:spPr>
          <a:xfrm>
            <a:off x="1447800" y="854496"/>
            <a:ext cx="2005737" cy="9326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defRPr sz="5400" cap="all">
                <a:solidFill>
                  <a:srgbClr val="0E274A"/>
                </a:solidFill>
              </a:defRPr>
            </a:lvl1pPr>
          </a:lstStyle>
          <a:p>
            <a:r>
              <a:rPr dirty="0"/>
              <a:t>Title</a:t>
            </a:r>
          </a:p>
        </p:txBody>
      </p:sp>
      <p:sp>
        <p:nvSpPr>
          <p:cNvPr id="157" name="Body Copy"/>
          <p:cNvSpPr txBox="1"/>
          <p:nvPr/>
        </p:nvSpPr>
        <p:spPr>
          <a:xfrm>
            <a:off x="1548078" y="2895056"/>
            <a:ext cx="10540316" cy="12065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3600">
                <a:solidFill>
                  <a:srgbClr val="0E274A"/>
                </a:solidFill>
              </a:defRPr>
            </a:lvl1pPr>
          </a:lstStyle>
          <a:p>
            <a:r>
              <a:rPr dirty="0"/>
              <a:t>Body Copy</a:t>
            </a:r>
            <a:endParaRPr dirty="0">
              <a:latin typeface="Times"/>
              <a:ea typeface="Times"/>
              <a:cs typeface="Times"/>
              <a:sym typeface="Times"/>
            </a:endParaRPr>
          </a:p>
        </p:txBody>
      </p:sp>
      <p:sp>
        <p:nvSpPr>
          <p:cNvPr id="4" name="Title Text">
            <a:extLst>
              <a:ext uri="{FF2B5EF4-FFF2-40B4-BE49-F238E27FC236}">
                <a16:creationId xmlns:a16="http://schemas.microsoft.com/office/drawing/2014/main" id="{EA153080-096E-65DC-4E8B-B9DADACE7000}"/>
              </a:ext>
            </a:extLst>
          </p:cNvPr>
          <p:cNvSpPr txBox="1">
            <a:spLocks/>
          </p:cNvSpPr>
          <p:nvPr/>
        </p:nvSpPr>
        <p:spPr>
          <a:xfrm>
            <a:off x="2443275" y="3534641"/>
            <a:ext cx="19497450" cy="664671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lvl1pPr marL="0" marR="0" indent="0" algn="l" defTabSz="825500" rtl="0" latinLnBrk="0">
              <a:lnSpc>
                <a:spcPct val="100000"/>
              </a:lnSpc>
              <a:spcBef>
                <a:spcPts val="0"/>
              </a:spcBef>
              <a:spcAft>
                <a:spcPts val="0"/>
              </a:spcAft>
              <a:buClrTx/>
              <a:buSzTx/>
              <a:buFontTx/>
              <a:buNone/>
              <a:tabLst/>
              <a:defRPr sz="11100" b="1" i="0" u="none" strike="noStrike" cap="all" spc="0" baseline="0">
                <a:ln>
                  <a:noFill/>
                </a:ln>
                <a:solidFill>
                  <a:srgbClr val="FFFFFF"/>
                </a:solidFill>
                <a:uFillTx/>
                <a:latin typeface="Helvetica Neue"/>
                <a:ea typeface="Helvetica Neue"/>
                <a:cs typeface="Helvetica Neue"/>
                <a:sym typeface="Helvetica Neue"/>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9pPr>
          </a:lstStyle>
          <a:p>
            <a:pPr algn="ctr" hangingPunct="1"/>
            <a:r>
              <a:rPr lang="en-US" sz="12800" spc="600" dirty="0">
                <a:latin typeface="HELVETICA NEUE CONDENSED" panose="02000503000000020004" pitchFamily="2" charset="0"/>
                <a:ea typeface="HELVETICA NEUE CONDENSED" panose="02000503000000020004" pitchFamily="2" charset="0"/>
                <a:cs typeface="HELVETICA NEUE CONDENSED" panose="02000503000000020004" pitchFamily="2" charset="0"/>
              </a:rPr>
              <a:t>As </a:t>
            </a:r>
            <a:r>
              <a:rPr lang="en-US" sz="12800" spc="600" dirty="0" err="1">
                <a:latin typeface="HELVETICA NEUE CONDENSED" panose="02000503000000020004" pitchFamily="2" charset="0"/>
                <a:ea typeface="HELVETICA NEUE CONDENSED" panose="02000503000000020004" pitchFamily="2" charset="0"/>
                <a:cs typeface="HELVETICA NEUE CONDENSED" panose="02000503000000020004" pitchFamily="2" charset="0"/>
              </a:rPr>
              <a:t>christ</a:t>
            </a:r>
            <a:r>
              <a:rPr lang="en-US" sz="12800" spc="600" dirty="0">
                <a:latin typeface="HELVETICA NEUE CONDENSED" panose="02000503000000020004" pitchFamily="2" charset="0"/>
                <a:ea typeface="HELVETICA NEUE CONDENSED" panose="02000503000000020004" pitchFamily="2" charset="0"/>
                <a:cs typeface="HELVETICA NEUE CONDENSED" panose="02000503000000020004" pitchFamily="2" charset="0"/>
              </a:rPr>
              <a:t> increases </a:t>
            </a:r>
            <a:br>
              <a:rPr lang="en-US" sz="12800" spc="600" dirty="0">
                <a:latin typeface="HELVETICA NEUE CONDENSED" panose="02000503000000020004" pitchFamily="2" charset="0"/>
                <a:ea typeface="HELVETICA NEUE CONDENSED" panose="02000503000000020004" pitchFamily="2" charset="0"/>
                <a:cs typeface="HELVETICA NEUE CONDENSED" panose="02000503000000020004" pitchFamily="2" charset="0"/>
              </a:rPr>
            </a:br>
            <a:r>
              <a:rPr lang="en-US" sz="12800" spc="600" dirty="0">
                <a:latin typeface="HELVETICA NEUE CONDENSED" panose="02000503000000020004" pitchFamily="2" charset="0"/>
                <a:ea typeface="HELVETICA NEUE CONDENSED" panose="02000503000000020004" pitchFamily="2" charset="0"/>
                <a:cs typeface="HELVETICA NEUE CONDENSED" panose="02000503000000020004" pitchFamily="2" charset="0"/>
              </a:rPr>
              <a:t>in me …</a:t>
            </a:r>
          </a:p>
          <a:p>
            <a:pPr algn="ctr" hangingPunct="1"/>
            <a:r>
              <a:rPr lang="en-US" sz="7800" b="0" spc="300" dirty="0">
                <a:solidFill>
                  <a:srgbClr val="10AFE3"/>
                </a:solidFill>
                <a:latin typeface="Helvetica Neue" panose="02000503000000020004" pitchFamily="2" charset="0"/>
                <a:ea typeface="Helvetica Neue" panose="02000503000000020004" pitchFamily="2" charset="0"/>
                <a:cs typeface="Helvetica Neue" panose="02000503000000020004" pitchFamily="2" charset="0"/>
              </a:rPr>
              <a:t>Vance pitman</a:t>
            </a:r>
            <a:endParaRPr lang="en-US" sz="7800" b="0" spc="300" dirty="0">
              <a:latin typeface="Helvetica Neue" panose="02000503000000020004" pitchFamily="2" charset="0"/>
              <a:ea typeface="Helvetica Neue" panose="02000503000000020004" pitchFamily="2" charset="0"/>
              <a:cs typeface="Helvetica Neue" panose="02000503000000020004" pitchFamily="2" charset="0"/>
            </a:endParaRPr>
          </a:p>
          <a:p>
            <a:pPr algn="ctr" hangingPunct="1"/>
            <a:endParaRPr lang="en-US" sz="1800"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CDA57F8-C5E4-BE1F-B52F-4E604AD5E8A9}"/>
              </a:ext>
            </a:extLst>
          </p:cNvPr>
          <p:cNvSpPr>
            <a:spLocks noGrp="1"/>
          </p:cNvSpPr>
          <p:nvPr>
            <p:ph type="body" sz="quarter" idx="14"/>
          </p:nvPr>
        </p:nvSpPr>
        <p:spPr>
          <a:xfrm>
            <a:off x="2815388" y="3759716"/>
            <a:ext cx="19193711" cy="6196568"/>
          </a:xfrm>
        </p:spPr>
        <p:txBody>
          <a:bodyPr/>
          <a:lstStyle/>
          <a:p>
            <a:r>
              <a:rPr lang="en-US" sz="6000" dirty="0"/>
              <a:t>“Come to me, all who labor and are heavy laden, and I will give you rest. Take my yoke upon you, and learn from me, for I am gentle and lowly in heart, and you will find rest for your souls. For my yoke is easy, and my burden is light.”</a:t>
            </a:r>
          </a:p>
          <a:p>
            <a:endParaRPr lang="en-US" dirty="0"/>
          </a:p>
          <a:p>
            <a:r>
              <a:rPr lang="en-US" i="1" dirty="0">
                <a:solidFill>
                  <a:srgbClr val="10AFE3"/>
                </a:solidFill>
              </a:rPr>
              <a:t>Matthew 11:28-30</a:t>
            </a:r>
          </a:p>
        </p:txBody>
      </p:sp>
    </p:spTree>
    <p:extLst>
      <p:ext uri="{BB962C8B-B14F-4D97-AF65-F5344CB8AC3E}">
        <p14:creationId xmlns:p14="http://schemas.microsoft.com/office/powerpoint/2010/main" val="349981157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3546815-792B-FF92-7983-63ABB9AE3212}"/>
              </a:ext>
            </a:extLst>
          </p:cNvPr>
          <p:cNvSpPr>
            <a:spLocks noGrp="1"/>
          </p:cNvSpPr>
          <p:nvPr>
            <p:ph type="body" sz="quarter" idx="14"/>
          </p:nvPr>
        </p:nvSpPr>
        <p:spPr>
          <a:xfrm>
            <a:off x="2381250" y="5144710"/>
            <a:ext cx="19621500" cy="3426579"/>
          </a:xfrm>
        </p:spPr>
        <p:txBody>
          <a:bodyPr/>
          <a:lstStyle/>
          <a:p>
            <a:r>
              <a:rPr lang="en-US" sz="6000" dirty="0"/>
              <a:t>“…and you will know the truth, </a:t>
            </a:r>
            <a:br>
              <a:rPr lang="en-US" sz="6000" dirty="0"/>
            </a:br>
            <a:r>
              <a:rPr lang="en-US" sz="6000" dirty="0"/>
              <a:t>and the truth will set you free.”</a:t>
            </a:r>
          </a:p>
          <a:p>
            <a:endParaRPr lang="en-US" dirty="0"/>
          </a:p>
          <a:p>
            <a:r>
              <a:rPr lang="en-US" i="1" dirty="0">
                <a:solidFill>
                  <a:srgbClr val="10AFE3"/>
                </a:solidFill>
              </a:rPr>
              <a:t>John 8:32</a:t>
            </a:r>
          </a:p>
        </p:txBody>
      </p:sp>
    </p:spTree>
    <p:extLst>
      <p:ext uri="{BB962C8B-B14F-4D97-AF65-F5344CB8AC3E}">
        <p14:creationId xmlns:p14="http://schemas.microsoft.com/office/powerpoint/2010/main" val="309739967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680AA8F-69DB-7281-812B-3357EDA808A8}"/>
              </a:ext>
            </a:extLst>
          </p:cNvPr>
          <p:cNvSpPr>
            <a:spLocks noGrp="1"/>
          </p:cNvSpPr>
          <p:nvPr>
            <p:ph type="body" sz="quarter" idx="14"/>
          </p:nvPr>
        </p:nvSpPr>
        <p:spPr>
          <a:xfrm>
            <a:off x="2387600" y="3298051"/>
            <a:ext cx="19621500" cy="7119898"/>
          </a:xfrm>
        </p:spPr>
        <p:txBody>
          <a:bodyPr/>
          <a:lstStyle/>
          <a:p>
            <a:r>
              <a:rPr lang="en-US" sz="6000" dirty="0"/>
              <a:t>And when it was day, he departed and went into a desolate place. And the people sought him and came to him, and would have kept him from leaving them, but he said to them, “I must preach the good news of the kingdom of God to the other towns as well; for I was sent for this purpose.”</a:t>
            </a:r>
          </a:p>
          <a:p>
            <a:endParaRPr lang="en-US" dirty="0"/>
          </a:p>
          <a:p>
            <a:r>
              <a:rPr lang="en-US" i="1" dirty="0">
                <a:solidFill>
                  <a:srgbClr val="10AFE3"/>
                </a:solidFill>
              </a:rPr>
              <a:t>Luke 4:42-43</a:t>
            </a:r>
          </a:p>
        </p:txBody>
      </p:sp>
    </p:spTree>
    <p:extLst>
      <p:ext uri="{BB962C8B-B14F-4D97-AF65-F5344CB8AC3E}">
        <p14:creationId xmlns:p14="http://schemas.microsoft.com/office/powerpoint/2010/main" val="145606633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BCBE4-ECD3-F280-DE17-2DBF81B6AA36}"/>
              </a:ext>
            </a:extLst>
          </p:cNvPr>
          <p:cNvSpPr>
            <a:spLocks noGrp="1"/>
          </p:cNvSpPr>
          <p:nvPr>
            <p:ph type="title"/>
          </p:nvPr>
        </p:nvSpPr>
        <p:spPr>
          <a:xfrm>
            <a:off x="1197476" y="1457960"/>
            <a:ext cx="21989047" cy="10800080"/>
          </a:xfrm>
        </p:spPr>
        <p:txBody>
          <a:bodyPr>
            <a:normAutofit/>
          </a:bodyPr>
          <a:lstStyle/>
          <a:p>
            <a:pPr algn="ctr"/>
            <a:r>
              <a:rPr lang="en-US" sz="9600" dirty="0">
                <a:solidFill>
                  <a:srgbClr val="10AFE3"/>
                </a:solidFill>
              </a:rPr>
              <a:t>As Christ increases in me, </a:t>
            </a:r>
            <a:br>
              <a:rPr lang="en-US" sz="9600" dirty="0">
                <a:solidFill>
                  <a:srgbClr val="10AFE3"/>
                </a:solidFill>
              </a:rPr>
            </a:br>
            <a:r>
              <a:rPr lang="en-US" sz="9600" dirty="0">
                <a:solidFill>
                  <a:srgbClr val="10AFE3"/>
                </a:solidFill>
              </a:rPr>
              <a:t>I realize…</a:t>
            </a:r>
            <a:br>
              <a:rPr lang="en-US" sz="9600" dirty="0"/>
            </a:br>
            <a:br>
              <a:rPr lang="en-US" sz="9600" dirty="0"/>
            </a:br>
            <a:r>
              <a:rPr lang="en-US" sz="9600" dirty="0"/>
              <a:t>I.	God’s primary call on my life is not ministry; its intimacy.</a:t>
            </a:r>
          </a:p>
        </p:txBody>
      </p:sp>
    </p:spTree>
    <p:extLst>
      <p:ext uri="{BB962C8B-B14F-4D97-AF65-F5344CB8AC3E}">
        <p14:creationId xmlns:p14="http://schemas.microsoft.com/office/powerpoint/2010/main" val="212608925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41A910B-8226-8A7E-1661-0108CC5F70F7}"/>
              </a:ext>
            </a:extLst>
          </p:cNvPr>
          <p:cNvSpPr>
            <a:spLocks noGrp="1"/>
          </p:cNvSpPr>
          <p:nvPr>
            <p:ph type="body" sz="quarter" idx="14"/>
          </p:nvPr>
        </p:nvSpPr>
        <p:spPr>
          <a:xfrm>
            <a:off x="2387600" y="4683045"/>
            <a:ext cx="19621500" cy="4349909"/>
          </a:xfrm>
        </p:spPr>
        <p:txBody>
          <a:bodyPr/>
          <a:lstStyle/>
          <a:p>
            <a:r>
              <a:rPr lang="en-US" sz="6000" dirty="0"/>
              <a:t>And rising very early in the morning, while it was still dark, he departed and went out to a desolate place, and there he prayed.</a:t>
            </a:r>
          </a:p>
          <a:p>
            <a:endParaRPr lang="en-US" dirty="0"/>
          </a:p>
          <a:p>
            <a:r>
              <a:rPr lang="en-US" i="1" dirty="0">
                <a:solidFill>
                  <a:srgbClr val="10AFE3"/>
                </a:solidFill>
              </a:rPr>
              <a:t>Mark 1:35</a:t>
            </a:r>
          </a:p>
        </p:txBody>
      </p:sp>
    </p:spTree>
    <p:extLst>
      <p:ext uri="{BB962C8B-B14F-4D97-AF65-F5344CB8AC3E}">
        <p14:creationId xmlns:p14="http://schemas.microsoft.com/office/powerpoint/2010/main" val="413037981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2BF7A-179B-71BF-53BF-8094D03C68EE}"/>
              </a:ext>
            </a:extLst>
          </p:cNvPr>
          <p:cNvSpPr>
            <a:spLocks noGrp="1"/>
          </p:cNvSpPr>
          <p:nvPr>
            <p:ph type="title"/>
          </p:nvPr>
        </p:nvSpPr>
        <p:spPr/>
        <p:txBody>
          <a:bodyPr>
            <a:normAutofit/>
          </a:bodyPr>
          <a:lstStyle/>
          <a:p>
            <a:r>
              <a:rPr lang="en-US" sz="6000" dirty="0"/>
              <a:t>“The Christian life is nothing less than the life which He lived then…lived now by Him in you.”—Major Ian Thomas</a:t>
            </a:r>
          </a:p>
        </p:txBody>
      </p:sp>
    </p:spTree>
    <p:extLst>
      <p:ext uri="{BB962C8B-B14F-4D97-AF65-F5344CB8AC3E}">
        <p14:creationId xmlns:p14="http://schemas.microsoft.com/office/powerpoint/2010/main" val="3182858138"/>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61DBAF1-45B7-3091-2314-123D665F0BB1}"/>
              </a:ext>
            </a:extLst>
          </p:cNvPr>
          <p:cNvSpPr>
            <a:spLocks noGrp="1"/>
          </p:cNvSpPr>
          <p:nvPr>
            <p:ph type="body" sz="quarter" idx="14"/>
          </p:nvPr>
        </p:nvSpPr>
        <p:spPr>
          <a:xfrm>
            <a:off x="2387600" y="3759716"/>
            <a:ext cx="19621500" cy="6196568"/>
          </a:xfrm>
        </p:spPr>
        <p:txBody>
          <a:bodyPr/>
          <a:lstStyle/>
          <a:p>
            <a:r>
              <a:rPr lang="en-US" sz="6000" dirty="0"/>
              <a:t>And he went up on the mountain and called to him those whom he desired, and they came to him. And he appointed twelve (whom he also named apostles) so that they might be with him and he might send them out to preach….</a:t>
            </a:r>
          </a:p>
          <a:p>
            <a:endParaRPr lang="en-US" dirty="0"/>
          </a:p>
          <a:p>
            <a:r>
              <a:rPr lang="en-US" i="1" dirty="0">
                <a:solidFill>
                  <a:srgbClr val="10AFE3"/>
                </a:solidFill>
              </a:rPr>
              <a:t>Mark 3:13-14</a:t>
            </a:r>
          </a:p>
        </p:txBody>
      </p:sp>
    </p:spTree>
    <p:extLst>
      <p:ext uri="{BB962C8B-B14F-4D97-AF65-F5344CB8AC3E}">
        <p14:creationId xmlns:p14="http://schemas.microsoft.com/office/powerpoint/2010/main" val="1788409705"/>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b7b18062-71ef-4bc8-8573-60184d635236">
      <Terms xmlns="http://schemas.microsoft.com/office/infopath/2007/PartnerControls"/>
    </lcf76f155ced4ddcb4097134ff3c332f>
    <TaxCatchAll xmlns="437cb193-19da-4ead-aad1-c13397854c5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8005DDE3ED0F148850BE0EF286FFFE0" ma:contentTypeVersion="15" ma:contentTypeDescription="Create a new document." ma:contentTypeScope="" ma:versionID="bacb2b678ce1a6fafd1c313921dddfc3">
  <xsd:schema xmlns:xsd="http://www.w3.org/2001/XMLSchema" xmlns:xs="http://www.w3.org/2001/XMLSchema" xmlns:p="http://schemas.microsoft.com/office/2006/metadata/properties" xmlns:ns2="b7b18062-71ef-4bc8-8573-60184d635236" xmlns:ns3="437cb193-19da-4ead-aad1-c13397854c5a" targetNamespace="http://schemas.microsoft.com/office/2006/metadata/properties" ma:root="true" ma:fieldsID="3bc7435cf6059a573583853161ca148d" ns2:_="" ns3:_="">
    <xsd:import namespace="b7b18062-71ef-4bc8-8573-60184d635236"/>
    <xsd:import namespace="437cb193-19da-4ead-aad1-c13397854c5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b18062-71ef-4bc8-8573-60184d6352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eeece08-28a2-4362-890a-528230c06bd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37cb193-19da-4ead-aad1-c13397854c5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9a5af6a0-c87b-4987-a295-a439eef85836}" ma:internalName="TaxCatchAll" ma:showField="CatchAllData" ma:web="437cb193-19da-4ead-aad1-c13397854c5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05F7B6C-D516-43DF-9FFD-CDD56EA50971}">
  <ds:schemaRefs>
    <ds:schemaRef ds:uri="http://www.w3.org/XML/1998/namespace"/>
    <ds:schemaRef ds:uri="http://schemas.microsoft.com/office/2006/documentManagement/types"/>
    <ds:schemaRef ds:uri="b7b18062-71ef-4bc8-8573-60184d635236"/>
    <ds:schemaRef ds:uri="http://schemas.openxmlformats.org/package/2006/metadata/core-properties"/>
    <ds:schemaRef ds:uri="http://schemas.microsoft.com/office/2006/metadata/properties"/>
    <ds:schemaRef ds:uri="437cb193-19da-4ead-aad1-c13397854c5a"/>
    <ds:schemaRef ds:uri="http://purl.org/dc/dcmitype/"/>
    <ds:schemaRef ds:uri="http://purl.org/dc/elements/1.1/"/>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4C5341FC-AC9E-492E-8837-A653737C54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b18062-71ef-4bc8-8573-60184d635236"/>
    <ds:schemaRef ds:uri="437cb193-19da-4ead-aad1-c13397854c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5793F2B-5665-4790-BBCB-A5F11D0AF39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215</TotalTime>
  <Words>420</Words>
  <Application>Microsoft Macintosh PowerPoint</Application>
  <PresentationFormat>Custom</PresentationFormat>
  <Paragraphs>26</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Helvetica Neue</vt:lpstr>
      <vt:lpstr>HELVETICA NEUE CONDENSED</vt:lpstr>
      <vt:lpstr>Helvetica Neue Light</vt:lpstr>
      <vt:lpstr>Helvetica Neue Medium</vt:lpstr>
      <vt:lpstr>Times</vt:lpstr>
      <vt:lpstr>White</vt:lpstr>
      <vt:lpstr>PowerPoint Presentation</vt:lpstr>
      <vt:lpstr>PowerPoint Presentation</vt:lpstr>
      <vt:lpstr>PowerPoint Presentation</vt:lpstr>
      <vt:lpstr>PowerPoint Presentation</vt:lpstr>
      <vt:lpstr>PowerPoint Presentation</vt:lpstr>
      <vt:lpstr>As Christ increases in me,  I realize…  I. God’s primary call on my life is not ministry; its intimacy.</vt:lpstr>
      <vt:lpstr>PowerPoint Presentation</vt:lpstr>
      <vt:lpstr>“The Christian life is nothing less than the life which He lived then…lived now by Him in you.”—Major Ian Thomas</vt:lpstr>
      <vt:lpstr>PowerPoint Presentation</vt:lpstr>
      <vt:lpstr>Life-changing Principle: “The primary call on my life is not to do something for Jesus…the primary call on my life is to be with Jesus.”</vt:lpstr>
      <vt:lpstr>As Christ increases in me,  I realize…  II. God’s call on my life is not simply to a church; it’s to a city.</vt:lpstr>
      <vt:lpstr>Plant Churches—Make Disciples—Engage City</vt:lpstr>
      <vt:lpstr>As Christ increases in me,  I realize…  III. God’s activity in my life  locally is always connected  to his activity globally.</vt:lpstr>
      <vt:lpstr>Kingdom of God: God’s sovereign activity in the world, resulting in people being in right relationship with Himself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Text</dc:title>
  <dc:creator>Puckett, Donna</dc:creator>
  <cp:lastModifiedBy>Daily, Kara</cp:lastModifiedBy>
  <cp:revision>8</cp:revision>
  <dcterms:modified xsi:type="dcterms:W3CDTF">2022-10-31T14:58:30Z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0x01010098005DDE3ED0F148850BE0EF286FFFE0</vt:lpwstr>
  </property>
</Properties>
</file>