
<file path=[Content_Types].xml><?xml version="1.0" encoding="utf-8"?>
<Types xmlns="http://schemas.openxmlformats.org/package/2006/content-types">
  <Default Extension="fntdata" ContentType="application/x-fontdata"/>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Lst>
  <p:sldSz cx="18288000" cy="10287000"/>
  <p:notesSz cx="6858000" cy="9144000"/>
  <p:embeddedFontLst>
    <p:embeddedFont>
      <p:font typeface="Gotham 1" pitchFamily="2" charset="0"/>
      <p:regular r:id="rId23"/>
    </p:embeddedFont>
    <p:embeddedFont>
      <p:font typeface="Gotham 1 Bold" pitchFamily="2" charset="0"/>
      <p:regular r:id="rId24"/>
      <p:bold r:id="rId25"/>
    </p:embeddedFont>
    <p:embeddedFont>
      <p:font typeface="Gotham 2" pitchFamily="2" charset="0"/>
      <p:regular r:id="rId26"/>
      <p:bold r:id="rId27"/>
      <p:italic r:id="rId28"/>
      <p:boldItalic r:id="rId29"/>
    </p:embeddedFont>
    <p:embeddedFont>
      <p:font typeface="Gotham Condensed Bold" pitchFamily="2" charset="0"/>
      <p:regular r:id="rId30"/>
      <p:bold r:id="rId31"/>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autoAdjust="0"/>
    <p:restoredTop sz="94559" autoAdjust="0"/>
  </p:normalViewPr>
  <p:slideViewPr>
    <p:cSldViewPr>
      <p:cViewPr varScale="1">
        <p:scale>
          <a:sx n="74" d="100"/>
          <a:sy n="74" d="100"/>
        </p:scale>
        <p:origin x="624" y="1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4.fntdata"/><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3.fntdata"/><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7.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2.fntdata"/><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1.fntdata"/><Relationship Id="rId28" Type="http://schemas.openxmlformats.org/officeDocument/2006/relationships/font" Target="fonts/font6.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9.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font" Target="fonts/font5.fntdata"/><Relationship Id="rId30" Type="http://schemas.openxmlformats.org/officeDocument/2006/relationships/font" Target="fonts/font8.fntdata"/><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11/14/25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11/14/25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11/14/25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11/14/25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11/14/25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11/14/25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11/14/25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11/14/25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11/14/25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11/14/25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US"/>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US"/>
          </a:p>
        </p:txBody>
      </p:sp>
      <p:sp>
        <p:nvSpPr>
          <p:cNvPr id="3" name="TextBox 3"/>
          <p:cNvSpPr txBox="1"/>
          <p:nvPr/>
        </p:nvSpPr>
        <p:spPr>
          <a:xfrm>
            <a:off x="2000907" y="3771900"/>
            <a:ext cx="14286185" cy="1844992"/>
          </a:xfrm>
          <a:prstGeom prst="rect">
            <a:avLst/>
          </a:prstGeom>
        </p:spPr>
        <p:txBody>
          <a:bodyPr lIns="0" tIns="0" rIns="0" bIns="0" rtlCol="0" anchor="t">
            <a:spAutoFit/>
          </a:bodyPr>
          <a:lstStyle/>
          <a:p>
            <a:pPr algn="ctr">
              <a:lnSpc>
                <a:spcPts val="4902"/>
              </a:lnSpc>
            </a:pPr>
            <a:r>
              <a:rPr lang="en-US" sz="3800" b="1" spc="-129" dirty="0">
                <a:solidFill>
                  <a:srgbClr val="FFFFFF"/>
                </a:solidFill>
                <a:latin typeface="Gotham 1 Bold"/>
                <a:ea typeface="Gotham 1 Bold"/>
                <a:cs typeface="Gotham 1 Bold"/>
                <a:sym typeface="Gotham 1 Bold"/>
              </a:rPr>
              <a:t>For I am not ashamed of the gospel, for it is the power of </a:t>
            </a:r>
            <a:br>
              <a:rPr lang="en-US" sz="3800" b="1" spc="-129" dirty="0">
                <a:solidFill>
                  <a:srgbClr val="FFFFFF"/>
                </a:solidFill>
                <a:latin typeface="Gotham 1 Bold"/>
                <a:ea typeface="Gotham 1 Bold"/>
                <a:cs typeface="Gotham 1 Bold"/>
                <a:sym typeface="Gotham 1 Bold"/>
              </a:rPr>
            </a:br>
            <a:r>
              <a:rPr lang="en-US" sz="3800" b="1" spc="-129" dirty="0">
                <a:solidFill>
                  <a:srgbClr val="FFFFFF"/>
                </a:solidFill>
                <a:latin typeface="Gotham 1 Bold"/>
                <a:ea typeface="Gotham 1 Bold"/>
                <a:cs typeface="Gotham 1 Bold"/>
                <a:sym typeface="Gotham 1 Bold"/>
              </a:rPr>
              <a:t>God for salvation to everyone who believes, to the Jew </a:t>
            </a:r>
            <a:br>
              <a:rPr lang="en-US" sz="3800" b="1" spc="-129" dirty="0">
                <a:solidFill>
                  <a:srgbClr val="FFFFFF"/>
                </a:solidFill>
                <a:latin typeface="Gotham 1 Bold"/>
                <a:ea typeface="Gotham 1 Bold"/>
                <a:cs typeface="Gotham 1 Bold"/>
                <a:sym typeface="Gotham 1 Bold"/>
              </a:rPr>
            </a:br>
            <a:r>
              <a:rPr lang="en-US" sz="3800" b="1" spc="-129" dirty="0">
                <a:solidFill>
                  <a:srgbClr val="FFFFFF"/>
                </a:solidFill>
                <a:latin typeface="Gotham 1 Bold"/>
                <a:ea typeface="Gotham 1 Bold"/>
                <a:cs typeface="Gotham 1 Bold"/>
                <a:sym typeface="Gotham 1 Bold"/>
              </a:rPr>
              <a:t>first and also to the Greek.</a:t>
            </a:r>
          </a:p>
        </p:txBody>
      </p:sp>
      <p:sp>
        <p:nvSpPr>
          <p:cNvPr id="4" name="TextBox 4"/>
          <p:cNvSpPr txBox="1"/>
          <p:nvPr/>
        </p:nvSpPr>
        <p:spPr>
          <a:xfrm>
            <a:off x="1431970" y="6307843"/>
            <a:ext cx="15424058" cy="679450"/>
          </a:xfrm>
          <a:prstGeom prst="rect">
            <a:avLst/>
          </a:prstGeom>
        </p:spPr>
        <p:txBody>
          <a:bodyPr lIns="0" tIns="0" rIns="0" bIns="0" rtlCol="0" anchor="t">
            <a:spAutoFit/>
          </a:bodyPr>
          <a:lstStyle/>
          <a:p>
            <a:pPr algn="ctr">
              <a:lnSpc>
                <a:spcPts val="5599"/>
              </a:lnSpc>
            </a:pPr>
            <a:r>
              <a:rPr lang="en-US" sz="3999" b="1" spc="447" dirty="0">
                <a:solidFill>
                  <a:srgbClr val="FFFFFF"/>
                </a:solidFill>
                <a:latin typeface="Gotham 1 Bold"/>
                <a:ea typeface="Gotham 1 Bold"/>
                <a:cs typeface="Gotham 1 Bold"/>
                <a:sym typeface="Gotham 1 Bold"/>
              </a:rPr>
              <a:t>ROMANS 1:16</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US"/>
          </a:p>
        </p:txBody>
      </p:sp>
      <p:sp>
        <p:nvSpPr>
          <p:cNvPr id="4" name="TextBox 3">
            <a:extLst>
              <a:ext uri="{FF2B5EF4-FFF2-40B4-BE49-F238E27FC236}">
                <a16:creationId xmlns:a16="http://schemas.microsoft.com/office/drawing/2014/main" id="{9DC1345D-2768-C89A-6A5E-43F90E743F59}"/>
              </a:ext>
            </a:extLst>
          </p:cNvPr>
          <p:cNvSpPr txBox="1"/>
          <p:nvPr/>
        </p:nvSpPr>
        <p:spPr>
          <a:xfrm>
            <a:off x="1264862" y="4079106"/>
            <a:ext cx="15758275" cy="2128788"/>
          </a:xfrm>
          <a:prstGeom prst="rect">
            <a:avLst/>
          </a:prstGeom>
        </p:spPr>
        <p:txBody>
          <a:bodyPr lIns="0" tIns="0" rIns="0" bIns="0" rtlCol="0" anchor="t">
            <a:spAutoFit/>
          </a:bodyPr>
          <a:lstStyle/>
          <a:p>
            <a:pPr algn="ctr">
              <a:lnSpc>
                <a:spcPts val="8300"/>
              </a:lnSpc>
            </a:pPr>
            <a:r>
              <a:rPr lang="en-US" sz="8000" b="1" spc="-384" dirty="0">
                <a:solidFill>
                  <a:srgbClr val="FFFFFF"/>
                </a:solidFill>
                <a:latin typeface="Gotham 1 Bold"/>
                <a:ea typeface="Gotham 1 Bold"/>
                <a:cs typeface="Gotham 1 Bold"/>
                <a:sym typeface="Gotham 1 Bold"/>
              </a:rPr>
              <a:t>Engaging the city</a:t>
            </a:r>
          </a:p>
          <a:p>
            <a:pPr algn="ctr">
              <a:lnSpc>
                <a:spcPts val="8300"/>
              </a:lnSpc>
            </a:pPr>
            <a:r>
              <a:rPr lang="en-US" sz="8000" b="1" spc="-384" dirty="0">
                <a:solidFill>
                  <a:srgbClr val="FFFFFF"/>
                </a:solidFill>
                <a:latin typeface="Gotham 1 Bold"/>
                <a:ea typeface="Gotham 1 Bold"/>
                <a:cs typeface="Gotham 1 Bold"/>
                <a:sym typeface="Gotham 1 Bold"/>
              </a:rPr>
              <a:t>should disturb the city.</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US"/>
          </a:p>
        </p:txBody>
      </p:sp>
      <p:sp>
        <p:nvSpPr>
          <p:cNvPr id="3" name="TextBox 3"/>
          <p:cNvSpPr txBox="1"/>
          <p:nvPr/>
        </p:nvSpPr>
        <p:spPr>
          <a:xfrm>
            <a:off x="2000907" y="2705100"/>
            <a:ext cx="14286185" cy="3852291"/>
          </a:xfrm>
          <a:prstGeom prst="rect">
            <a:avLst/>
          </a:prstGeom>
        </p:spPr>
        <p:txBody>
          <a:bodyPr lIns="0" tIns="0" rIns="0" bIns="0" rtlCol="0" anchor="t">
            <a:spAutoFit/>
          </a:bodyPr>
          <a:lstStyle/>
          <a:p>
            <a:pPr algn="ctr">
              <a:lnSpc>
                <a:spcPts val="4902"/>
              </a:lnSpc>
            </a:pPr>
            <a:r>
              <a:rPr lang="en-US" sz="3800" b="1" spc="-129" dirty="0">
                <a:solidFill>
                  <a:srgbClr val="FFFFFF"/>
                </a:solidFill>
                <a:latin typeface="Gotham 1 Bold"/>
                <a:ea typeface="Gotham 1 Bold"/>
                <a:cs typeface="Gotham 1 Bold"/>
                <a:sym typeface="Gotham 1 Bold"/>
              </a:rPr>
              <a:t>5 When Silas and Timothy arrived from Macedonia, </a:t>
            </a:r>
            <a:br>
              <a:rPr lang="en-US" sz="3800" b="1" spc="-129" dirty="0">
                <a:solidFill>
                  <a:srgbClr val="FFFFFF"/>
                </a:solidFill>
                <a:latin typeface="Gotham 1 Bold"/>
                <a:ea typeface="Gotham 1 Bold"/>
                <a:cs typeface="Gotham 1 Bold"/>
                <a:sym typeface="Gotham 1 Bold"/>
              </a:rPr>
            </a:br>
            <a:r>
              <a:rPr lang="en-US" sz="3800" b="1" spc="-129" dirty="0">
                <a:solidFill>
                  <a:srgbClr val="FFFFFF"/>
                </a:solidFill>
                <a:latin typeface="Gotham 1 Bold"/>
                <a:ea typeface="Gotham 1 Bold"/>
                <a:cs typeface="Gotham 1 Bold"/>
                <a:sym typeface="Gotham 1 Bold"/>
              </a:rPr>
              <a:t>Paul was occupied with the word, testifying to the Jews </a:t>
            </a:r>
            <a:br>
              <a:rPr lang="en-US" sz="3800" b="1" spc="-129" dirty="0">
                <a:solidFill>
                  <a:srgbClr val="FFFFFF"/>
                </a:solidFill>
                <a:latin typeface="Gotham 1 Bold"/>
                <a:ea typeface="Gotham 1 Bold"/>
                <a:cs typeface="Gotham 1 Bold"/>
                <a:sym typeface="Gotham 1 Bold"/>
              </a:rPr>
            </a:br>
            <a:r>
              <a:rPr lang="en-US" sz="3800" b="1" spc="-129" dirty="0">
                <a:solidFill>
                  <a:srgbClr val="FFFFFF"/>
                </a:solidFill>
                <a:latin typeface="Gotham 1 Bold"/>
                <a:ea typeface="Gotham 1 Bold"/>
                <a:cs typeface="Gotham 1 Bold"/>
                <a:sym typeface="Gotham 1 Bold"/>
              </a:rPr>
              <a:t>that the Christ was Jesus. 6 And when they opposed and reviled him, he shook out his garments and said to them, “Your blood be on your own heads! I am innocent. </a:t>
            </a:r>
            <a:br>
              <a:rPr lang="en-US" sz="3800" b="1" spc="-129" dirty="0">
                <a:solidFill>
                  <a:srgbClr val="FFFFFF"/>
                </a:solidFill>
                <a:latin typeface="Gotham 1 Bold"/>
                <a:ea typeface="Gotham 1 Bold"/>
                <a:cs typeface="Gotham 1 Bold"/>
                <a:sym typeface="Gotham 1 Bold"/>
              </a:rPr>
            </a:br>
            <a:r>
              <a:rPr lang="en-US" sz="3800" b="1" spc="-129" dirty="0">
                <a:solidFill>
                  <a:srgbClr val="FFFFFF"/>
                </a:solidFill>
                <a:latin typeface="Gotham 1 Bold"/>
                <a:ea typeface="Gotham 1 Bold"/>
                <a:cs typeface="Gotham 1 Bold"/>
                <a:sym typeface="Gotham 1 Bold"/>
              </a:rPr>
              <a:t>From now on I will go to the Gentiles.”</a:t>
            </a:r>
          </a:p>
        </p:txBody>
      </p:sp>
      <p:sp>
        <p:nvSpPr>
          <p:cNvPr id="4" name="TextBox 4"/>
          <p:cNvSpPr txBox="1"/>
          <p:nvPr/>
        </p:nvSpPr>
        <p:spPr>
          <a:xfrm>
            <a:off x="1431971" y="7044958"/>
            <a:ext cx="15424058" cy="679450"/>
          </a:xfrm>
          <a:prstGeom prst="rect">
            <a:avLst/>
          </a:prstGeom>
        </p:spPr>
        <p:txBody>
          <a:bodyPr lIns="0" tIns="0" rIns="0" bIns="0" rtlCol="0" anchor="t">
            <a:spAutoFit/>
          </a:bodyPr>
          <a:lstStyle/>
          <a:p>
            <a:pPr algn="ctr">
              <a:lnSpc>
                <a:spcPts val="5599"/>
              </a:lnSpc>
            </a:pPr>
            <a:r>
              <a:rPr lang="en-US" sz="3999" b="1" spc="447" dirty="0">
                <a:solidFill>
                  <a:srgbClr val="FFFFFF"/>
                </a:solidFill>
                <a:latin typeface="Gotham 1 Bold"/>
                <a:ea typeface="Gotham 1 Bold"/>
                <a:cs typeface="Gotham 1 Bold"/>
                <a:sym typeface="Gotham 1 Bold"/>
              </a:rPr>
              <a:t>ACTS 18:5-6, 12-13</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US"/>
          </a:p>
        </p:txBody>
      </p:sp>
      <p:sp>
        <p:nvSpPr>
          <p:cNvPr id="3" name="TextBox 3"/>
          <p:cNvSpPr txBox="1"/>
          <p:nvPr/>
        </p:nvSpPr>
        <p:spPr>
          <a:xfrm>
            <a:off x="2000907" y="3489692"/>
            <a:ext cx="14286185" cy="2473369"/>
          </a:xfrm>
          <a:prstGeom prst="rect">
            <a:avLst/>
          </a:prstGeom>
        </p:spPr>
        <p:txBody>
          <a:bodyPr lIns="0" tIns="0" rIns="0" bIns="0" rtlCol="0" anchor="t">
            <a:spAutoFit/>
          </a:bodyPr>
          <a:lstStyle/>
          <a:p>
            <a:pPr algn="ctr">
              <a:lnSpc>
                <a:spcPts val="4902"/>
              </a:lnSpc>
            </a:pPr>
            <a:r>
              <a:rPr lang="en-US" sz="3800" b="1" spc="-129" dirty="0">
                <a:solidFill>
                  <a:srgbClr val="FFFFFF"/>
                </a:solidFill>
                <a:latin typeface="Gotham 1 Bold"/>
                <a:ea typeface="Gotham 1 Bold"/>
                <a:cs typeface="Gotham 1 Bold"/>
                <a:sym typeface="Gotham 1 Bold"/>
              </a:rPr>
              <a:t>12 But when Gallio was proconsul of Achaia, the Jews made </a:t>
            </a:r>
            <a:br>
              <a:rPr lang="en-US" sz="3800" b="1" spc="-129" dirty="0">
                <a:solidFill>
                  <a:srgbClr val="FFFFFF"/>
                </a:solidFill>
                <a:latin typeface="Gotham 1 Bold"/>
                <a:ea typeface="Gotham 1 Bold"/>
                <a:cs typeface="Gotham 1 Bold"/>
                <a:sym typeface="Gotham 1 Bold"/>
              </a:rPr>
            </a:br>
            <a:r>
              <a:rPr lang="en-US" sz="3800" b="1" spc="-129" dirty="0">
                <a:solidFill>
                  <a:srgbClr val="FFFFFF"/>
                </a:solidFill>
                <a:latin typeface="Gotham 1 Bold"/>
                <a:ea typeface="Gotham 1 Bold"/>
                <a:cs typeface="Gotham 1 Bold"/>
                <a:sym typeface="Gotham 1 Bold"/>
              </a:rPr>
              <a:t>a united attack on Paul and brought him before the tribunal, </a:t>
            </a:r>
            <a:br>
              <a:rPr lang="en-US" sz="3800" b="1" spc="-129" dirty="0">
                <a:solidFill>
                  <a:srgbClr val="FFFFFF"/>
                </a:solidFill>
                <a:latin typeface="Gotham 1 Bold"/>
                <a:ea typeface="Gotham 1 Bold"/>
                <a:cs typeface="Gotham 1 Bold"/>
                <a:sym typeface="Gotham 1 Bold"/>
              </a:rPr>
            </a:br>
            <a:r>
              <a:rPr lang="en-US" sz="3800" b="1" spc="-129" dirty="0">
                <a:solidFill>
                  <a:srgbClr val="FFFFFF"/>
                </a:solidFill>
                <a:latin typeface="Gotham 1 Bold"/>
                <a:ea typeface="Gotham 1 Bold"/>
                <a:cs typeface="Gotham 1 Bold"/>
                <a:sym typeface="Gotham 1 Bold"/>
              </a:rPr>
              <a:t>13 saying, “This man is persuading people to worship </a:t>
            </a:r>
            <a:br>
              <a:rPr lang="en-US" sz="3800" b="1" spc="-129" dirty="0">
                <a:solidFill>
                  <a:srgbClr val="FFFFFF"/>
                </a:solidFill>
                <a:latin typeface="Gotham 1 Bold"/>
                <a:ea typeface="Gotham 1 Bold"/>
                <a:cs typeface="Gotham 1 Bold"/>
                <a:sym typeface="Gotham 1 Bold"/>
              </a:rPr>
            </a:br>
            <a:r>
              <a:rPr lang="en-US" sz="3800" b="1" spc="-129" dirty="0">
                <a:solidFill>
                  <a:srgbClr val="FFFFFF"/>
                </a:solidFill>
                <a:latin typeface="Gotham 1 Bold"/>
                <a:ea typeface="Gotham 1 Bold"/>
                <a:cs typeface="Gotham 1 Bold"/>
                <a:sym typeface="Gotham 1 Bold"/>
              </a:rPr>
              <a:t>God contrary to the law.”</a:t>
            </a:r>
          </a:p>
        </p:txBody>
      </p:sp>
      <p:sp>
        <p:nvSpPr>
          <p:cNvPr id="4" name="TextBox 4"/>
          <p:cNvSpPr txBox="1"/>
          <p:nvPr/>
        </p:nvSpPr>
        <p:spPr>
          <a:xfrm>
            <a:off x="1431971" y="6591300"/>
            <a:ext cx="15424058" cy="679450"/>
          </a:xfrm>
          <a:prstGeom prst="rect">
            <a:avLst/>
          </a:prstGeom>
        </p:spPr>
        <p:txBody>
          <a:bodyPr lIns="0" tIns="0" rIns="0" bIns="0" rtlCol="0" anchor="t">
            <a:spAutoFit/>
          </a:bodyPr>
          <a:lstStyle/>
          <a:p>
            <a:pPr algn="ctr">
              <a:lnSpc>
                <a:spcPts val="5599"/>
              </a:lnSpc>
            </a:pPr>
            <a:r>
              <a:rPr lang="en-US" sz="3999" b="1" spc="447">
                <a:solidFill>
                  <a:srgbClr val="FFFFFF"/>
                </a:solidFill>
                <a:latin typeface="Gotham 1 Bold"/>
                <a:ea typeface="Gotham 1 Bold"/>
                <a:cs typeface="Gotham 1 Bold"/>
                <a:sym typeface="Gotham 1 Bold"/>
              </a:rPr>
              <a:t>ACTS 18:5-6, 12-13</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US"/>
          </a:p>
        </p:txBody>
      </p:sp>
      <p:sp>
        <p:nvSpPr>
          <p:cNvPr id="3" name="TextBox 3"/>
          <p:cNvSpPr txBox="1"/>
          <p:nvPr/>
        </p:nvSpPr>
        <p:spPr>
          <a:xfrm>
            <a:off x="2000907" y="4152900"/>
            <a:ext cx="14286185" cy="1216615"/>
          </a:xfrm>
          <a:prstGeom prst="rect">
            <a:avLst/>
          </a:prstGeom>
        </p:spPr>
        <p:txBody>
          <a:bodyPr lIns="0" tIns="0" rIns="0" bIns="0" rtlCol="0" anchor="t">
            <a:spAutoFit/>
          </a:bodyPr>
          <a:lstStyle/>
          <a:p>
            <a:pPr algn="ctr">
              <a:lnSpc>
                <a:spcPts val="4902"/>
              </a:lnSpc>
            </a:pPr>
            <a:r>
              <a:rPr lang="en-US" sz="3800" b="1" spc="-129" dirty="0">
                <a:solidFill>
                  <a:srgbClr val="FFFFFF"/>
                </a:solidFill>
                <a:latin typeface="Gotham 1 Bold"/>
                <a:ea typeface="Gotham 1 Bold"/>
                <a:cs typeface="Gotham 1 Bold"/>
                <a:sym typeface="Gotham 1 Bold"/>
              </a:rPr>
              <a:t>About that time there arose no little </a:t>
            </a:r>
          </a:p>
          <a:p>
            <a:pPr algn="ctr">
              <a:lnSpc>
                <a:spcPts val="4902"/>
              </a:lnSpc>
            </a:pPr>
            <a:r>
              <a:rPr lang="en-US" sz="3800" b="1" spc="-129" dirty="0">
                <a:solidFill>
                  <a:srgbClr val="FFFFFF"/>
                </a:solidFill>
                <a:latin typeface="Gotham 1 Bold"/>
                <a:ea typeface="Gotham 1 Bold"/>
                <a:cs typeface="Gotham 1 Bold"/>
                <a:sym typeface="Gotham 1 Bold"/>
              </a:rPr>
              <a:t>disturbance concerning the Way.</a:t>
            </a:r>
          </a:p>
        </p:txBody>
      </p:sp>
      <p:sp>
        <p:nvSpPr>
          <p:cNvPr id="4" name="TextBox 4"/>
          <p:cNvSpPr txBox="1"/>
          <p:nvPr/>
        </p:nvSpPr>
        <p:spPr>
          <a:xfrm>
            <a:off x="1431970" y="5841118"/>
            <a:ext cx="15424058" cy="679450"/>
          </a:xfrm>
          <a:prstGeom prst="rect">
            <a:avLst/>
          </a:prstGeom>
        </p:spPr>
        <p:txBody>
          <a:bodyPr lIns="0" tIns="0" rIns="0" bIns="0" rtlCol="0" anchor="t">
            <a:spAutoFit/>
          </a:bodyPr>
          <a:lstStyle/>
          <a:p>
            <a:pPr algn="ctr">
              <a:lnSpc>
                <a:spcPts val="5599"/>
              </a:lnSpc>
            </a:pPr>
            <a:r>
              <a:rPr lang="en-US" sz="3999" b="1" spc="447" dirty="0">
                <a:solidFill>
                  <a:srgbClr val="FFFFFF"/>
                </a:solidFill>
                <a:latin typeface="Gotham 1 Bold"/>
                <a:ea typeface="Gotham 1 Bold"/>
                <a:cs typeface="Gotham 1 Bold"/>
                <a:sym typeface="Gotham 1 Bold"/>
              </a:rPr>
              <a:t>ACTS 19:23</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US"/>
          </a:p>
        </p:txBody>
      </p:sp>
      <p:sp>
        <p:nvSpPr>
          <p:cNvPr id="4" name="TextBox 3">
            <a:extLst>
              <a:ext uri="{FF2B5EF4-FFF2-40B4-BE49-F238E27FC236}">
                <a16:creationId xmlns:a16="http://schemas.microsoft.com/office/drawing/2014/main" id="{5DE2D2D1-2482-44A6-8268-62E6CB2FD496}"/>
              </a:ext>
            </a:extLst>
          </p:cNvPr>
          <p:cNvSpPr txBox="1"/>
          <p:nvPr/>
        </p:nvSpPr>
        <p:spPr>
          <a:xfrm>
            <a:off x="1264862" y="4079106"/>
            <a:ext cx="15758275" cy="2128788"/>
          </a:xfrm>
          <a:prstGeom prst="rect">
            <a:avLst/>
          </a:prstGeom>
        </p:spPr>
        <p:txBody>
          <a:bodyPr lIns="0" tIns="0" rIns="0" bIns="0" rtlCol="0" anchor="t">
            <a:spAutoFit/>
          </a:bodyPr>
          <a:lstStyle/>
          <a:p>
            <a:pPr algn="ctr">
              <a:lnSpc>
                <a:spcPts val="8300"/>
              </a:lnSpc>
            </a:pPr>
            <a:r>
              <a:rPr lang="en-US" sz="8000" b="1" spc="-384" dirty="0">
                <a:solidFill>
                  <a:srgbClr val="FFFFFF"/>
                </a:solidFill>
                <a:latin typeface="Gotham 1 Bold"/>
                <a:ea typeface="Gotham 1 Bold"/>
                <a:cs typeface="Gotham 1 Bold"/>
                <a:sym typeface="Gotham 1 Bold"/>
              </a:rPr>
              <a:t>What are the unique idols</a:t>
            </a:r>
          </a:p>
          <a:p>
            <a:pPr algn="ctr">
              <a:lnSpc>
                <a:spcPts val="8300"/>
              </a:lnSpc>
            </a:pPr>
            <a:r>
              <a:rPr lang="en-US" sz="8000" b="1" spc="-384" dirty="0">
                <a:solidFill>
                  <a:srgbClr val="FFFFFF"/>
                </a:solidFill>
                <a:latin typeface="Gotham 1 Bold"/>
                <a:ea typeface="Gotham 1 Bold"/>
                <a:cs typeface="Gotham 1 Bold"/>
                <a:sym typeface="Gotham 1 Bold"/>
              </a:rPr>
              <a:t>of this mission field?</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US"/>
          </a:p>
        </p:txBody>
      </p:sp>
      <p:sp>
        <p:nvSpPr>
          <p:cNvPr id="4" name="TextBox 3">
            <a:extLst>
              <a:ext uri="{FF2B5EF4-FFF2-40B4-BE49-F238E27FC236}">
                <a16:creationId xmlns:a16="http://schemas.microsoft.com/office/drawing/2014/main" id="{72B7B9C1-BAD3-5070-4DAB-185B7476DE83}"/>
              </a:ext>
            </a:extLst>
          </p:cNvPr>
          <p:cNvSpPr txBox="1"/>
          <p:nvPr/>
        </p:nvSpPr>
        <p:spPr>
          <a:xfrm>
            <a:off x="1264862" y="4079106"/>
            <a:ext cx="15758275" cy="2128788"/>
          </a:xfrm>
          <a:prstGeom prst="rect">
            <a:avLst/>
          </a:prstGeom>
        </p:spPr>
        <p:txBody>
          <a:bodyPr lIns="0" tIns="0" rIns="0" bIns="0" rtlCol="0" anchor="t">
            <a:spAutoFit/>
          </a:bodyPr>
          <a:lstStyle/>
          <a:p>
            <a:pPr algn="ctr">
              <a:lnSpc>
                <a:spcPts val="8300"/>
              </a:lnSpc>
            </a:pPr>
            <a:r>
              <a:rPr lang="en-US" sz="8000" b="1" spc="-384" dirty="0">
                <a:solidFill>
                  <a:srgbClr val="FFFFFF"/>
                </a:solidFill>
                <a:latin typeface="Gotham 1 Bold"/>
                <a:ea typeface="Gotham 1 Bold"/>
                <a:cs typeface="Gotham 1 Bold"/>
                <a:sym typeface="Gotham 1 Bold"/>
              </a:rPr>
              <a:t>To engage the city means</a:t>
            </a:r>
          </a:p>
          <a:p>
            <a:pPr algn="ctr">
              <a:lnSpc>
                <a:spcPts val="8300"/>
              </a:lnSpc>
            </a:pPr>
            <a:r>
              <a:rPr lang="en-US" sz="8000" b="1" spc="-384" dirty="0">
                <a:solidFill>
                  <a:srgbClr val="FFFFFF"/>
                </a:solidFill>
                <a:latin typeface="Gotham 1 Bold"/>
                <a:ea typeface="Gotham 1 Bold"/>
                <a:cs typeface="Gotham 1 Bold"/>
                <a:sym typeface="Gotham 1 Bold"/>
              </a:rPr>
              <a:t>I have to engage the Word.</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US"/>
          </a:p>
        </p:txBody>
      </p:sp>
      <p:sp>
        <p:nvSpPr>
          <p:cNvPr id="3" name="TextBox 3"/>
          <p:cNvSpPr txBox="1"/>
          <p:nvPr/>
        </p:nvSpPr>
        <p:spPr>
          <a:xfrm>
            <a:off x="2000907" y="3848100"/>
            <a:ext cx="14286185" cy="1852041"/>
          </a:xfrm>
          <a:prstGeom prst="rect">
            <a:avLst/>
          </a:prstGeom>
        </p:spPr>
        <p:txBody>
          <a:bodyPr lIns="0" tIns="0" rIns="0" bIns="0" rtlCol="0" anchor="t">
            <a:spAutoFit/>
          </a:bodyPr>
          <a:lstStyle/>
          <a:p>
            <a:pPr algn="ctr">
              <a:lnSpc>
                <a:spcPts val="4902"/>
              </a:lnSpc>
            </a:pPr>
            <a:r>
              <a:rPr lang="en-US" sz="3800" b="1" spc="-129" dirty="0">
                <a:solidFill>
                  <a:srgbClr val="FFFFFF"/>
                </a:solidFill>
                <a:latin typeface="Gotham 1 Bold"/>
                <a:ea typeface="Gotham 1 Bold"/>
                <a:cs typeface="Gotham 1 Bold"/>
                <a:sym typeface="Gotham 1 Bold"/>
              </a:rPr>
              <a:t>When Silas and Timothy arrived from Macedonia, </a:t>
            </a:r>
            <a:br>
              <a:rPr lang="en-US" sz="3800" b="1" spc="-129" dirty="0">
                <a:solidFill>
                  <a:srgbClr val="FFFFFF"/>
                </a:solidFill>
                <a:latin typeface="Gotham 1 Bold"/>
                <a:ea typeface="Gotham 1 Bold"/>
                <a:cs typeface="Gotham 1 Bold"/>
                <a:sym typeface="Gotham 1 Bold"/>
              </a:rPr>
            </a:br>
            <a:r>
              <a:rPr lang="en-US" sz="3800" b="1" spc="-129" dirty="0">
                <a:solidFill>
                  <a:srgbClr val="FFFFFF"/>
                </a:solidFill>
                <a:latin typeface="Gotham 1 Bold"/>
                <a:ea typeface="Gotham 1 Bold"/>
                <a:cs typeface="Gotham 1 Bold"/>
                <a:sym typeface="Gotham 1 Bold"/>
              </a:rPr>
              <a:t>Paul was occupied with the word, testifying to the Jews </a:t>
            </a:r>
            <a:br>
              <a:rPr lang="en-US" sz="3800" b="1" spc="-129" dirty="0">
                <a:solidFill>
                  <a:srgbClr val="FFFFFF"/>
                </a:solidFill>
                <a:latin typeface="Gotham 1 Bold"/>
                <a:ea typeface="Gotham 1 Bold"/>
                <a:cs typeface="Gotham 1 Bold"/>
                <a:sym typeface="Gotham 1 Bold"/>
              </a:rPr>
            </a:br>
            <a:r>
              <a:rPr lang="en-US" sz="3800" b="1" spc="-129" dirty="0">
                <a:solidFill>
                  <a:srgbClr val="FFFFFF"/>
                </a:solidFill>
                <a:latin typeface="Gotham 1 Bold"/>
                <a:ea typeface="Gotham 1 Bold"/>
                <a:cs typeface="Gotham 1 Bold"/>
                <a:sym typeface="Gotham 1 Bold"/>
              </a:rPr>
              <a:t>that the Christ was Jesus.</a:t>
            </a:r>
          </a:p>
        </p:txBody>
      </p:sp>
      <p:sp>
        <p:nvSpPr>
          <p:cNvPr id="4" name="TextBox 4"/>
          <p:cNvSpPr txBox="1"/>
          <p:nvPr/>
        </p:nvSpPr>
        <p:spPr>
          <a:xfrm>
            <a:off x="1431971" y="6187708"/>
            <a:ext cx="15424058" cy="679450"/>
          </a:xfrm>
          <a:prstGeom prst="rect">
            <a:avLst/>
          </a:prstGeom>
        </p:spPr>
        <p:txBody>
          <a:bodyPr lIns="0" tIns="0" rIns="0" bIns="0" rtlCol="0" anchor="t">
            <a:spAutoFit/>
          </a:bodyPr>
          <a:lstStyle/>
          <a:p>
            <a:pPr algn="ctr">
              <a:lnSpc>
                <a:spcPts val="5599"/>
              </a:lnSpc>
            </a:pPr>
            <a:r>
              <a:rPr lang="en-US" sz="3999" b="1" spc="447" dirty="0">
                <a:solidFill>
                  <a:srgbClr val="FFFFFF"/>
                </a:solidFill>
                <a:latin typeface="Gotham 1 Bold"/>
                <a:ea typeface="Gotham 1 Bold"/>
                <a:cs typeface="Gotham 1 Bold"/>
                <a:sym typeface="Gotham 1 Bold"/>
              </a:rPr>
              <a:t>ACTS 18:5</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US"/>
          </a:p>
        </p:txBody>
      </p:sp>
      <p:sp>
        <p:nvSpPr>
          <p:cNvPr id="3" name="TextBox 3"/>
          <p:cNvSpPr txBox="1"/>
          <p:nvPr/>
        </p:nvSpPr>
        <p:spPr>
          <a:xfrm>
            <a:off x="1330596" y="3422958"/>
            <a:ext cx="15725618" cy="3090291"/>
          </a:xfrm>
          <a:prstGeom prst="rect">
            <a:avLst/>
          </a:prstGeom>
        </p:spPr>
        <p:txBody>
          <a:bodyPr lIns="0" tIns="0" rIns="0" bIns="0" rtlCol="0" anchor="t">
            <a:spAutoFit/>
          </a:bodyPr>
          <a:lstStyle/>
          <a:p>
            <a:pPr algn="l">
              <a:lnSpc>
                <a:spcPts val="4902"/>
              </a:lnSpc>
            </a:pPr>
            <a:r>
              <a:rPr lang="en-US" sz="3800" spc="-129" dirty="0">
                <a:solidFill>
                  <a:srgbClr val="FFFFFF"/>
                </a:solidFill>
                <a:latin typeface="Gotham 1"/>
                <a:ea typeface="Gotham 1"/>
                <a:cs typeface="Gotham 1"/>
                <a:sym typeface="Gotham 1"/>
              </a:rPr>
              <a:t>The Devil has seldom done a cleverer thing that hinting to the Church that part of their mission is to provide entertainment for the people, with a view to winning them. Providing amusement for the people is</a:t>
            </a:r>
          </a:p>
          <a:p>
            <a:pPr algn="l">
              <a:lnSpc>
                <a:spcPts val="4902"/>
              </a:lnSpc>
            </a:pPr>
            <a:r>
              <a:rPr lang="en-US" sz="3800" spc="-129" dirty="0">
                <a:solidFill>
                  <a:srgbClr val="FFFFFF"/>
                </a:solidFill>
                <a:latin typeface="Gotham 1"/>
                <a:ea typeface="Gotham 1"/>
                <a:cs typeface="Gotham 1"/>
                <a:sym typeface="Gotham 1"/>
              </a:rPr>
              <a:t>nowhere spoken of in the Scriptures as a function of the Church. The need is biblical doctrine, so understood and felt that it sets men afire.</a:t>
            </a:r>
          </a:p>
        </p:txBody>
      </p:sp>
      <p:sp>
        <p:nvSpPr>
          <p:cNvPr id="4" name="TextBox 4"/>
          <p:cNvSpPr txBox="1"/>
          <p:nvPr/>
        </p:nvSpPr>
        <p:spPr>
          <a:xfrm>
            <a:off x="1330596" y="6855787"/>
            <a:ext cx="15725618" cy="722630"/>
          </a:xfrm>
          <a:prstGeom prst="rect">
            <a:avLst/>
          </a:prstGeom>
        </p:spPr>
        <p:txBody>
          <a:bodyPr lIns="0" tIns="0" rIns="0" bIns="0" rtlCol="0" anchor="t">
            <a:spAutoFit/>
          </a:bodyPr>
          <a:lstStyle/>
          <a:p>
            <a:pPr algn="l">
              <a:lnSpc>
                <a:spcPts val="5320"/>
              </a:lnSpc>
            </a:pPr>
            <a:r>
              <a:rPr lang="en-US" sz="3800">
                <a:solidFill>
                  <a:srgbClr val="FFFFFF"/>
                </a:solidFill>
                <a:latin typeface="Gotham 2"/>
                <a:ea typeface="Gotham 2"/>
                <a:cs typeface="Gotham 2"/>
                <a:sym typeface="Gotham 2"/>
              </a:rPr>
              <a:t>Charles Spurgeon</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US"/>
          </a:p>
        </p:txBody>
      </p:sp>
      <p:sp>
        <p:nvSpPr>
          <p:cNvPr id="3" name="TextBox 3"/>
          <p:cNvSpPr txBox="1"/>
          <p:nvPr/>
        </p:nvSpPr>
        <p:spPr>
          <a:xfrm>
            <a:off x="1264862" y="4654904"/>
            <a:ext cx="15758275" cy="977191"/>
          </a:xfrm>
          <a:prstGeom prst="rect">
            <a:avLst/>
          </a:prstGeom>
        </p:spPr>
        <p:txBody>
          <a:bodyPr lIns="0" tIns="0" rIns="0" bIns="0" rtlCol="0" anchor="t">
            <a:spAutoFit/>
          </a:bodyPr>
          <a:lstStyle/>
          <a:p>
            <a:pPr algn="ctr">
              <a:lnSpc>
                <a:spcPts val="7600"/>
              </a:lnSpc>
            </a:pPr>
            <a:r>
              <a:rPr lang="en-US" sz="8000" b="1" spc="-384" dirty="0">
                <a:solidFill>
                  <a:srgbClr val="FFFFFF"/>
                </a:solidFill>
                <a:latin typeface="Gotham 1 Bold"/>
                <a:ea typeface="Gotham 1 Bold"/>
                <a:cs typeface="Gotham 1 Bold"/>
                <a:sym typeface="Gotham 1 Bold"/>
              </a:rPr>
              <a:t>Expect Opposition</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US"/>
          </a:p>
        </p:txBody>
      </p:sp>
      <p:sp>
        <p:nvSpPr>
          <p:cNvPr id="3" name="TextBox 3"/>
          <p:cNvSpPr txBox="1"/>
          <p:nvPr/>
        </p:nvSpPr>
        <p:spPr>
          <a:xfrm>
            <a:off x="1364033" y="4238313"/>
            <a:ext cx="15559933" cy="1711961"/>
          </a:xfrm>
          <a:prstGeom prst="rect">
            <a:avLst/>
          </a:prstGeom>
        </p:spPr>
        <p:txBody>
          <a:bodyPr lIns="0" tIns="0" rIns="0" bIns="0" rtlCol="0" anchor="t">
            <a:spAutoFit/>
          </a:bodyPr>
          <a:lstStyle/>
          <a:p>
            <a:pPr algn="l">
              <a:lnSpc>
                <a:spcPts val="12320"/>
              </a:lnSpc>
            </a:pPr>
            <a:r>
              <a:rPr lang="en-US" sz="14000" b="1" spc="658">
                <a:solidFill>
                  <a:srgbClr val="FFFFFF"/>
                </a:solidFill>
                <a:latin typeface="Gotham Condensed Bold"/>
                <a:ea typeface="Gotham Condensed Bold"/>
                <a:cs typeface="Gotham Condensed Bold"/>
                <a:sym typeface="Gotham Condensed Bold"/>
              </a:rPr>
              <a:t>ENGAGE THE CITY</a:t>
            </a:r>
          </a:p>
        </p:txBody>
      </p:sp>
      <p:sp>
        <p:nvSpPr>
          <p:cNvPr id="4" name="TextBox 4"/>
          <p:cNvSpPr txBox="1"/>
          <p:nvPr/>
        </p:nvSpPr>
        <p:spPr>
          <a:xfrm>
            <a:off x="1364033" y="5864549"/>
            <a:ext cx="15559933" cy="679450"/>
          </a:xfrm>
          <a:prstGeom prst="rect">
            <a:avLst/>
          </a:prstGeom>
        </p:spPr>
        <p:txBody>
          <a:bodyPr lIns="0" tIns="0" rIns="0" bIns="0" rtlCol="0" anchor="t">
            <a:spAutoFit/>
          </a:bodyPr>
          <a:lstStyle/>
          <a:p>
            <a:pPr algn="l">
              <a:lnSpc>
                <a:spcPts val="5599"/>
              </a:lnSpc>
            </a:pPr>
            <a:r>
              <a:rPr lang="en-US" sz="3999" b="1" spc="447">
                <a:solidFill>
                  <a:srgbClr val="FFFFFF"/>
                </a:solidFill>
                <a:latin typeface="Gotham 1 Bold"/>
                <a:ea typeface="Gotham 1 Bold"/>
                <a:cs typeface="Gotham 1 Bold"/>
                <a:sym typeface="Gotham 1 Bold"/>
              </a:rPr>
              <a:t>BRYAN LORITTS</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US"/>
          </a:p>
        </p:txBody>
      </p:sp>
      <p:sp>
        <p:nvSpPr>
          <p:cNvPr id="3" name="TextBox 3"/>
          <p:cNvSpPr txBox="1"/>
          <p:nvPr/>
        </p:nvSpPr>
        <p:spPr>
          <a:xfrm>
            <a:off x="2000907" y="3314700"/>
            <a:ext cx="14286185" cy="3090291"/>
          </a:xfrm>
          <a:prstGeom prst="rect">
            <a:avLst/>
          </a:prstGeom>
        </p:spPr>
        <p:txBody>
          <a:bodyPr lIns="0" tIns="0" rIns="0" bIns="0" rtlCol="0" anchor="t">
            <a:spAutoFit/>
          </a:bodyPr>
          <a:lstStyle/>
          <a:p>
            <a:pPr algn="ctr">
              <a:lnSpc>
                <a:spcPts val="4902"/>
              </a:lnSpc>
            </a:pPr>
            <a:r>
              <a:rPr lang="en-US" sz="3800" spc="-129" dirty="0">
                <a:solidFill>
                  <a:srgbClr val="FFFFFF"/>
                </a:solidFill>
                <a:latin typeface="Gotham 1 Bold"/>
                <a:ea typeface="Gotham 1 Bold"/>
                <a:cs typeface="Gotham 1 Bold"/>
                <a:sym typeface="Gotham 1 Bold"/>
              </a:rPr>
              <a:t>But when Gallio was proconsul of Achaia, the Jews made </a:t>
            </a:r>
            <a:br>
              <a:rPr lang="en-US" sz="3800" spc="-129" dirty="0">
                <a:solidFill>
                  <a:srgbClr val="FFFFFF"/>
                </a:solidFill>
                <a:latin typeface="Gotham 1 Bold"/>
                <a:ea typeface="Gotham 1 Bold"/>
                <a:cs typeface="Gotham 1 Bold"/>
                <a:sym typeface="Gotham 1 Bold"/>
              </a:rPr>
            </a:br>
            <a:r>
              <a:rPr lang="en-US" sz="3800" spc="-129" dirty="0">
                <a:solidFill>
                  <a:srgbClr val="FFFFFF"/>
                </a:solidFill>
                <a:latin typeface="Gotham 1 Bold"/>
                <a:ea typeface="Gotham 1 Bold"/>
                <a:cs typeface="Gotham 1 Bold"/>
                <a:sym typeface="Gotham 1 Bold"/>
              </a:rPr>
              <a:t>a united attack on Paul and brought him before the tribunal, saying, ‘This man is persuading people to worship </a:t>
            </a:r>
            <a:br>
              <a:rPr lang="en-US" sz="3800" spc="-129" dirty="0">
                <a:solidFill>
                  <a:srgbClr val="FFFFFF"/>
                </a:solidFill>
                <a:latin typeface="Gotham 1 Bold"/>
                <a:ea typeface="Gotham 1 Bold"/>
                <a:cs typeface="Gotham 1 Bold"/>
                <a:sym typeface="Gotham 1 Bold"/>
              </a:rPr>
            </a:br>
            <a:r>
              <a:rPr lang="en-US" sz="3800" spc="-129" dirty="0">
                <a:solidFill>
                  <a:srgbClr val="FFFFFF"/>
                </a:solidFill>
                <a:latin typeface="Gotham 1 Bold"/>
                <a:ea typeface="Gotham 1 Bold"/>
                <a:cs typeface="Gotham 1 Bold"/>
                <a:sym typeface="Gotham 1 Bold"/>
              </a:rPr>
              <a:t>God contrary to the law’.</a:t>
            </a:r>
          </a:p>
          <a:p>
            <a:pPr algn="ctr">
              <a:lnSpc>
                <a:spcPts val="4902"/>
              </a:lnSpc>
            </a:pPr>
            <a:endParaRPr lang="en-US" sz="3800" b="1" spc="-129" dirty="0">
              <a:solidFill>
                <a:srgbClr val="FFFFFF"/>
              </a:solidFill>
              <a:latin typeface="Gotham 1 Bold"/>
              <a:ea typeface="Gotham 1 Bold"/>
              <a:cs typeface="Gotham 1 Bold"/>
              <a:sym typeface="Gotham 1 Bold"/>
            </a:endParaRPr>
          </a:p>
        </p:txBody>
      </p:sp>
      <p:sp>
        <p:nvSpPr>
          <p:cNvPr id="4" name="TextBox 4"/>
          <p:cNvSpPr txBox="1"/>
          <p:nvPr/>
        </p:nvSpPr>
        <p:spPr>
          <a:xfrm>
            <a:off x="1431970" y="6545968"/>
            <a:ext cx="15424058" cy="679450"/>
          </a:xfrm>
          <a:prstGeom prst="rect">
            <a:avLst/>
          </a:prstGeom>
        </p:spPr>
        <p:txBody>
          <a:bodyPr lIns="0" tIns="0" rIns="0" bIns="0" rtlCol="0" anchor="t">
            <a:spAutoFit/>
          </a:bodyPr>
          <a:lstStyle/>
          <a:p>
            <a:pPr algn="ctr">
              <a:lnSpc>
                <a:spcPts val="5599"/>
              </a:lnSpc>
            </a:pPr>
            <a:r>
              <a:rPr lang="en-US" sz="3999" b="1" spc="447" dirty="0">
                <a:solidFill>
                  <a:srgbClr val="FFFFFF"/>
                </a:solidFill>
                <a:latin typeface="Gotham 1 Bold"/>
                <a:ea typeface="Gotham 1 Bold"/>
                <a:cs typeface="Gotham 1 Bold"/>
                <a:sym typeface="Gotham 1 Bold"/>
              </a:rPr>
              <a:t>ACTS 18:12-13</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US" dirty="0"/>
          </a:p>
        </p:txBody>
      </p:sp>
      <p:sp>
        <p:nvSpPr>
          <p:cNvPr id="4" name="TextBox 3">
            <a:extLst>
              <a:ext uri="{FF2B5EF4-FFF2-40B4-BE49-F238E27FC236}">
                <a16:creationId xmlns:a16="http://schemas.microsoft.com/office/drawing/2014/main" id="{CE3C8129-2CFF-1273-FEF0-09595EFAFB69}"/>
              </a:ext>
            </a:extLst>
          </p:cNvPr>
          <p:cNvSpPr txBox="1"/>
          <p:nvPr/>
        </p:nvSpPr>
        <p:spPr>
          <a:xfrm>
            <a:off x="1264862" y="3014712"/>
            <a:ext cx="15758275" cy="4257576"/>
          </a:xfrm>
          <a:prstGeom prst="rect">
            <a:avLst/>
          </a:prstGeom>
        </p:spPr>
        <p:txBody>
          <a:bodyPr lIns="0" tIns="0" rIns="0" bIns="0" rtlCol="0" anchor="t">
            <a:spAutoFit/>
          </a:bodyPr>
          <a:lstStyle/>
          <a:p>
            <a:pPr algn="ctr">
              <a:lnSpc>
                <a:spcPts val="8300"/>
              </a:lnSpc>
            </a:pPr>
            <a:r>
              <a:rPr lang="en-US" sz="8000" b="1" spc="-384" dirty="0">
                <a:solidFill>
                  <a:srgbClr val="FFFFFF"/>
                </a:solidFill>
                <a:latin typeface="Gotham 1 Bold"/>
                <a:ea typeface="Gotham 1 Bold"/>
                <a:cs typeface="Gotham 1 Bold"/>
                <a:sym typeface="Gotham 1 Bold"/>
              </a:rPr>
              <a:t>Opposition is often affirmation</a:t>
            </a:r>
          </a:p>
          <a:p>
            <a:pPr algn="ctr">
              <a:lnSpc>
                <a:spcPts val="8300"/>
              </a:lnSpc>
            </a:pPr>
            <a:r>
              <a:rPr lang="en-US" sz="8000" b="1" spc="-384" dirty="0">
                <a:solidFill>
                  <a:srgbClr val="FFFFFF"/>
                </a:solidFill>
                <a:latin typeface="Gotham 1 Bold"/>
                <a:ea typeface="Gotham 1 Bold"/>
                <a:cs typeface="Gotham 1 Bold"/>
                <a:sym typeface="Gotham 1 Bold"/>
              </a:rPr>
              <a:t>that you are in the right place,</a:t>
            </a:r>
          </a:p>
          <a:p>
            <a:pPr algn="ctr">
              <a:lnSpc>
                <a:spcPts val="8300"/>
              </a:lnSpc>
            </a:pPr>
            <a:r>
              <a:rPr lang="en-US" sz="8000" b="1" spc="-384" dirty="0">
                <a:solidFill>
                  <a:srgbClr val="FFFFFF"/>
                </a:solidFill>
                <a:latin typeface="Gotham 1 Bold"/>
                <a:ea typeface="Gotham 1 Bold"/>
                <a:cs typeface="Gotham 1 Bold"/>
                <a:sym typeface="Gotham 1 Bold"/>
              </a:rPr>
              <a:t>doing the right thing,</a:t>
            </a:r>
          </a:p>
          <a:p>
            <a:pPr algn="ctr">
              <a:lnSpc>
                <a:spcPts val="8300"/>
              </a:lnSpc>
            </a:pPr>
            <a:r>
              <a:rPr lang="en-US" sz="8000" b="1" spc="-384" dirty="0">
                <a:solidFill>
                  <a:srgbClr val="FFFFFF"/>
                </a:solidFill>
                <a:latin typeface="Gotham 1 Bold"/>
                <a:ea typeface="Gotham 1 Bold"/>
                <a:cs typeface="Gotham 1 Bold"/>
                <a:sym typeface="Gotham 1 Bold"/>
              </a:rPr>
              <a:t>at the right time.</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US"/>
          </a:p>
        </p:txBody>
      </p:sp>
      <p:sp>
        <p:nvSpPr>
          <p:cNvPr id="3" name="TextBox 3"/>
          <p:cNvSpPr txBox="1"/>
          <p:nvPr/>
        </p:nvSpPr>
        <p:spPr>
          <a:xfrm>
            <a:off x="2000907" y="1933477"/>
            <a:ext cx="14286185" cy="5161978"/>
          </a:xfrm>
          <a:prstGeom prst="rect">
            <a:avLst/>
          </a:prstGeom>
        </p:spPr>
        <p:txBody>
          <a:bodyPr lIns="0" tIns="0" rIns="0" bIns="0" rtlCol="0" anchor="t">
            <a:spAutoFit/>
          </a:bodyPr>
          <a:lstStyle/>
          <a:p>
            <a:pPr algn="ctr">
              <a:lnSpc>
                <a:spcPts val="4902"/>
              </a:lnSpc>
            </a:pPr>
            <a:r>
              <a:rPr lang="en-US" sz="3800" b="1" spc="-129" dirty="0">
                <a:solidFill>
                  <a:srgbClr val="FFFFFF"/>
                </a:solidFill>
                <a:latin typeface="Gotham 1 Bold"/>
                <a:ea typeface="Gotham 1 Bold"/>
                <a:cs typeface="Gotham 1 Bold"/>
                <a:sym typeface="Gotham 1 Bold"/>
              </a:rPr>
              <a:t>After this Paul left Athens and went to Corinth. 2 And he found a Jew named Aquila, a native of Pontus, recently </a:t>
            </a:r>
            <a:br>
              <a:rPr lang="en-US" sz="3800" b="1" spc="-129" dirty="0">
                <a:solidFill>
                  <a:srgbClr val="FFFFFF"/>
                </a:solidFill>
                <a:latin typeface="Gotham 1 Bold"/>
                <a:ea typeface="Gotham 1 Bold"/>
                <a:cs typeface="Gotham 1 Bold"/>
                <a:sym typeface="Gotham 1 Bold"/>
              </a:rPr>
            </a:br>
            <a:r>
              <a:rPr lang="en-US" sz="3800" b="1" spc="-129" dirty="0">
                <a:solidFill>
                  <a:srgbClr val="FFFFFF"/>
                </a:solidFill>
                <a:latin typeface="Gotham 1 Bold"/>
                <a:ea typeface="Gotham 1 Bold"/>
                <a:cs typeface="Gotham 1 Bold"/>
                <a:sym typeface="Gotham 1 Bold"/>
              </a:rPr>
              <a:t>come from Italy with his wife Priscilla, because Claudius had commanded all the Jews to leave Rome. And he went to see them, 3 and because he was of the same trade he stayed </a:t>
            </a:r>
            <a:br>
              <a:rPr lang="en-US" sz="3800" b="1" spc="-129" dirty="0">
                <a:solidFill>
                  <a:srgbClr val="FFFFFF"/>
                </a:solidFill>
                <a:latin typeface="Gotham 1 Bold"/>
                <a:ea typeface="Gotham 1 Bold"/>
                <a:cs typeface="Gotham 1 Bold"/>
                <a:sym typeface="Gotham 1 Bold"/>
              </a:rPr>
            </a:br>
            <a:r>
              <a:rPr lang="en-US" sz="3800" b="1" spc="-129" dirty="0">
                <a:solidFill>
                  <a:srgbClr val="FFFFFF"/>
                </a:solidFill>
                <a:latin typeface="Gotham 1 Bold"/>
                <a:ea typeface="Gotham 1 Bold"/>
                <a:cs typeface="Gotham 1 Bold"/>
                <a:sym typeface="Gotham 1 Bold"/>
              </a:rPr>
              <a:t>with them and worked, for they were tentmakers by trade. </a:t>
            </a:r>
            <a:br>
              <a:rPr lang="en-US" sz="3800" b="1" spc="-129" dirty="0">
                <a:solidFill>
                  <a:srgbClr val="FFFFFF"/>
                </a:solidFill>
                <a:latin typeface="Gotham 1 Bold"/>
                <a:ea typeface="Gotham 1 Bold"/>
                <a:cs typeface="Gotham 1 Bold"/>
                <a:sym typeface="Gotham 1 Bold"/>
              </a:rPr>
            </a:br>
            <a:r>
              <a:rPr lang="en-US" sz="3800" b="1" spc="-129" dirty="0">
                <a:solidFill>
                  <a:srgbClr val="FFFFFF"/>
                </a:solidFill>
                <a:latin typeface="Gotham 1 Bold"/>
                <a:ea typeface="Gotham 1 Bold"/>
                <a:cs typeface="Gotham 1 Bold"/>
                <a:sym typeface="Gotham 1 Bold"/>
              </a:rPr>
              <a:t>4 And he reasoned in the synagogue every Sabbath, </a:t>
            </a:r>
            <a:br>
              <a:rPr lang="en-US" sz="3800" b="1" spc="-129" dirty="0">
                <a:solidFill>
                  <a:srgbClr val="FFFFFF"/>
                </a:solidFill>
                <a:latin typeface="Gotham 1 Bold"/>
                <a:ea typeface="Gotham 1 Bold"/>
                <a:cs typeface="Gotham 1 Bold"/>
                <a:sym typeface="Gotham 1 Bold"/>
              </a:rPr>
            </a:br>
            <a:r>
              <a:rPr lang="en-US" sz="3800" b="1" spc="-129" dirty="0">
                <a:solidFill>
                  <a:srgbClr val="FFFFFF"/>
                </a:solidFill>
                <a:latin typeface="Gotham 1 Bold"/>
                <a:ea typeface="Gotham 1 Bold"/>
                <a:cs typeface="Gotham 1 Bold"/>
                <a:sym typeface="Gotham 1 Bold"/>
              </a:rPr>
              <a:t>and tried to persuade Jews and Greeks.</a:t>
            </a:r>
          </a:p>
        </p:txBody>
      </p:sp>
      <p:sp>
        <p:nvSpPr>
          <p:cNvPr id="4" name="TextBox 4"/>
          <p:cNvSpPr txBox="1"/>
          <p:nvPr/>
        </p:nvSpPr>
        <p:spPr>
          <a:xfrm>
            <a:off x="1431971" y="7490345"/>
            <a:ext cx="15424058" cy="679450"/>
          </a:xfrm>
          <a:prstGeom prst="rect">
            <a:avLst/>
          </a:prstGeom>
        </p:spPr>
        <p:txBody>
          <a:bodyPr lIns="0" tIns="0" rIns="0" bIns="0" rtlCol="0" anchor="t">
            <a:spAutoFit/>
          </a:bodyPr>
          <a:lstStyle/>
          <a:p>
            <a:pPr algn="ctr">
              <a:lnSpc>
                <a:spcPts val="5599"/>
              </a:lnSpc>
            </a:pPr>
            <a:r>
              <a:rPr lang="en-US" sz="3999" b="1" spc="447">
                <a:solidFill>
                  <a:srgbClr val="FFFFFF"/>
                </a:solidFill>
                <a:latin typeface="Gotham 1 Bold"/>
                <a:ea typeface="Gotham 1 Bold"/>
                <a:cs typeface="Gotham 1 Bold"/>
                <a:sym typeface="Gotham 1 Bold"/>
              </a:rPr>
              <a:t>ACTS 18:1-17</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US"/>
          </a:p>
        </p:txBody>
      </p:sp>
      <p:sp>
        <p:nvSpPr>
          <p:cNvPr id="3" name="TextBox 3"/>
          <p:cNvSpPr txBox="1"/>
          <p:nvPr/>
        </p:nvSpPr>
        <p:spPr>
          <a:xfrm>
            <a:off x="2000907" y="1933477"/>
            <a:ext cx="14286185" cy="5161978"/>
          </a:xfrm>
          <a:prstGeom prst="rect">
            <a:avLst/>
          </a:prstGeom>
        </p:spPr>
        <p:txBody>
          <a:bodyPr lIns="0" tIns="0" rIns="0" bIns="0" rtlCol="0" anchor="t">
            <a:spAutoFit/>
          </a:bodyPr>
          <a:lstStyle/>
          <a:p>
            <a:pPr algn="ctr">
              <a:lnSpc>
                <a:spcPts val="4902"/>
              </a:lnSpc>
            </a:pPr>
            <a:r>
              <a:rPr lang="en-US" sz="3800" b="1" spc="-129" dirty="0">
                <a:solidFill>
                  <a:srgbClr val="FFFFFF"/>
                </a:solidFill>
                <a:latin typeface="Gotham 1 Bold"/>
                <a:ea typeface="Gotham 1 Bold"/>
                <a:cs typeface="Gotham 1 Bold"/>
                <a:sym typeface="Gotham 1 Bold"/>
              </a:rPr>
              <a:t>5 When Silas and Timothy arrived from Macedonia, Paul was occupied with the word, testifying to the Jews that the Christ was Jesus. 6 And when they opposed and reviled him, </a:t>
            </a:r>
            <a:br>
              <a:rPr lang="en-US" sz="3800" b="1" spc="-129" dirty="0">
                <a:solidFill>
                  <a:srgbClr val="FFFFFF"/>
                </a:solidFill>
                <a:latin typeface="Gotham 1 Bold"/>
                <a:ea typeface="Gotham 1 Bold"/>
                <a:cs typeface="Gotham 1 Bold"/>
                <a:sym typeface="Gotham 1 Bold"/>
              </a:rPr>
            </a:br>
            <a:r>
              <a:rPr lang="en-US" sz="3800" b="1" spc="-129" dirty="0">
                <a:solidFill>
                  <a:srgbClr val="FFFFFF"/>
                </a:solidFill>
                <a:latin typeface="Gotham 1 Bold"/>
                <a:ea typeface="Gotham 1 Bold"/>
                <a:cs typeface="Gotham 1 Bold"/>
                <a:sym typeface="Gotham 1 Bold"/>
              </a:rPr>
              <a:t>he shook out his garments and said to them, “Your blood be on your own heads! I am innocent. From now on I will go to the Gentiles.” 7 And he left there and went to the house of a man named Titius Justus, a worshiper of God. His house </a:t>
            </a:r>
            <a:br>
              <a:rPr lang="en-US" sz="3800" b="1" spc="-129" dirty="0">
                <a:solidFill>
                  <a:srgbClr val="FFFFFF"/>
                </a:solidFill>
                <a:latin typeface="Gotham 1 Bold"/>
                <a:ea typeface="Gotham 1 Bold"/>
                <a:cs typeface="Gotham 1 Bold"/>
                <a:sym typeface="Gotham 1 Bold"/>
              </a:rPr>
            </a:br>
            <a:r>
              <a:rPr lang="en-US" sz="3800" b="1" spc="-129" dirty="0">
                <a:solidFill>
                  <a:srgbClr val="FFFFFF"/>
                </a:solidFill>
                <a:latin typeface="Gotham 1 Bold"/>
                <a:ea typeface="Gotham 1 Bold"/>
                <a:cs typeface="Gotham 1 Bold"/>
                <a:sym typeface="Gotham 1 Bold"/>
              </a:rPr>
              <a:t>was next door to the synagogue.</a:t>
            </a:r>
          </a:p>
        </p:txBody>
      </p:sp>
      <p:sp>
        <p:nvSpPr>
          <p:cNvPr id="4" name="TextBox 4"/>
          <p:cNvSpPr txBox="1"/>
          <p:nvPr/>
        </p:nvSpPr>
        <p:spPr>
          <a:xfrm>
            <a:off x="1431971" y="7490345"/>
            <a:ext cx="15424058" cy="679450"/>
          </a:xfrm>
          <a:prstGeom prst="rect">
            <a:avLst/>
          </a:prstGeom>
        </p:spPr>
        <p:txBody>
          <a:bodyPr lIns="0" tIns="0" rIns="0" bIns="0" rtlCol="0" anchor="t">
            <a:spAutoFit/>
          </a:bodyPr>
          <a:lstStyle/>
          <a:p>
            <a:pPr algn="ctr">
              <a:lnSpc>
                <a:spcPts val="5599"/>
              </a:lnSpc>
            </a:pPr>
            <a:r>
              <a:rPr lang="en-US" sz="3999" b="1" spc="447">
                <a:solidFill>
                  <a:srgbClr val="FFFFFF"/>
                </a:solidFill>
                <a:latin typeface="Gotham 1 Bold"/>
                <a:ea typeface="Gotham 1 Bold"/>
                <a:cs typeface="Gotham 1 Bold"/>
                <a:sym typeface="Gotham 1 Bold"/>
              </a:rPr>
              <a:t>ACTS 18:1-17</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US"/>
          </a:p>
        </p:txBody>
      </p:sp>
      <p:sp>
        <p:nvSpPr>
          <p:cNvPr id="3" name="TextBox 3"/>
          <p:cNvSpPr txBox="1"/>
          <p:nvPr/>
        </p:nvSpPr>
        <p:spPr>
          <a:xfrm>
            <a:off x="2000907" y="1862039"/>
            <a:ext cx="14286185" cy="4986878"/>
          </a:xfrm>
          <a:prstGeom prst="rect">
            <a:avLst/>
          </a:prstGeom>
        </p:spPr>
        <p:txBody>
          <a:bodyPr lIns="0" tIns="0" rIns="0" bIns="0" rtlCol="0" anchor="t">
            <a:spAutoFit/>
          </a:bodyPr>
          <a:lstStyle/>
          <a:p>
            <a:pPr algn="ctr">
              <a:lnSpc>
                <a:spcPts val="4902"/>
              </a:lnSpc>
            </a:pPr>
            <a:r>
              <a:rPr lang="en-US" sz="3800" b="1" spc="-129" dirty="0">
                <a:solidFill>
                  <a:srgbClr val="FFFFFF"/>
                </a:solidFill>
                <a:latin typeface="Gotham 1 Bold"/>
                <a:ea typeface="Gotham 1 Bold"/>
                <a:cs typeface="Gotham 1 Bold"/>
                <a:sym typeface="Gotham 1 Bold"/>
              </a:rPr>
              <a:t>8 Crispus, the ruler of the synagogue, believed in the Lord, together with his entire household. And many of the Corinthians hearing Paul believed and were baptized. </a:t>
            </a:r>
            <a:br>
              <a:rPr lang="en-US" sz="3800" b="1" spc="-129" dirty="0">
                <a:solidFill>
                  <a:srgbClr val="FFFFFF"/>
                </a:solidFill>
                <a:latin typeface="Gotham 1 Bold"/>
                <a:ea typeface="Gotham 1 Bold"/>
                <a:cs typeface="Gotham 1 Bold"/>
                <a:sym typeface="Gotham 1 Bold"/>
              </a:rPr>
            </a:br>
            <a:r>
              <a:rPr lang="en-US" sz="3800" b="1" spc="-129" dirty="0">
                <a:solidFill>
                  <a:srgbClr val="FFFFFF"/>
                </a:solidFill>
                <a:latin typeface="Gotham 1 Bold"/>
                <a:ea typeface="Gotham 1 Bold"/>
                <a:cs typeface="Gotham 1 Bold"/>
                <a:sym typeface="Gotham 1 Bold"/>
              </a:rPr>
              <a:t>9 And the Lord said to Paul one night in a vision, “Do not be afraid, but go on speaking and do not be silent, 10 for I am with you, and no one will attack you to harm you, for I have many in this city who are my people.” 11 And he stayed a year and six months, teaching the word of God among them.</a:t>
            </a:r>
          </a:p>
        </p:txBody>
      </p:sp>
      <p:sp>
        <p:nvSpPr>
          <p:cNvPr id="4" name="TextBox 4"/>
          <p:cNvSpPr txBox="1"/>
          <p:nvPr/>
        </p:nvSpPr>
        <p:spPr>
          <a:xfrm>
            <a:off x="1431971" y="7490345"/>
            <a:ext cx="15424058" cy="679450"/>
          </a:xfrm>
          <a:prstGeom prst="rect">
            <a:avLst/>
          </a:prstGeom>
        </p:spPr>
        <p:txBody>
          <a:bodyPr lIns="0" tIns="0" rIns="0" bIns="0" rtlCol="0" anchor="t">
            <a:spAutoFit/>
          </a:bodyPr>
          <a:lstStyle/>
          <a:p>
            <a:pPr algn="ctr">
              <a:lnSpc>
                <a:spcPts val="5599"/>
              </a:lnSpc>
            </a:pPr>
            <a:r>
              <a:rPr lang="en-US" sz="3999" b="1" spc="447">
                <a:solidFill>
                  <a:srgbClr val="FFFFFF"/>
                </a:solidFill>
                <a:latin typeface="Gotham 1 Bold"/>
                <a:ea typeface="Gotham 1 Bold"/>
                <a:cs typeface="Gotham 1 Bold"/>
                <a:sym typeface="Gotham 1 Bold"/>
              </a:rPr>
              <a:t>ACTS 18:1-17</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US"/>
          </a:p>
        </p:txBody>
      </p:sp>
      <p:sp>
        <p:nvSpPr>
          <p:cNvPr id="3" name="TextBox 3"/>
          <p:cNvSpPr txBox="1"/>
          <p:nvPr/>
        </p:nvSpPr>
        <p:spPr>
          <a:xfrm>
            <a:off x="2000907" y="2552602"/>
            <a:ext cx="14286185" cy="4358501"/>
          </a:xfrm>
          <a:prstGeom prst="rect">
            <a:avLst/>
          </a:prstGeom>
        </p:spPr>
        <p:txBody>
          <a:bodyPr lIns="0" tIns="0" rIns="0" bIns="0" rtlCol="0" anchor="t">
            <a:spAutoFit/>
          </a:bodyPr>
          <a:lstStyle/>
          <a:p>
            <a:pPr algn="ctr">
              <a:lnSpc>
                <a:spcPts val="4902"/>
              </a:lnSpc>
            </a:pPr>
            <a:r>
              <a:rPr lang="en-US" sz="3800" b="1" spc="-129" dirty="0">
                <a:solidFill>
                  <a:srgbClr val="FFFFFF"/>
                </a:solidFill>
                <a:latin typeface="Gotham 1 Bold"/>
                <a:ea typeface="Gotham 1 Bold"/>
                <a:cs typeface="Gotham 1 Bold"/>
                <a:sym typeface="Gotham 1 Bold"/>
              </a:rPr>
              <a:t>12 But when Gallio was proconsul of Achaia, the Jews made </a:t>
            </a:r>
            <a:br>
              <a:rPr lang="en-US" sz="3800" b="1" spc="-129" dirty="0">
                <a:solidFill>
                  <a:srgbClr val="FFFFFF"/>
                </a:solidFill>
                <a:latin typeface="Gotham 1 Bold"/>
                <a:ea typeface="Gotham 1 Bold"/>
                <a:cs typeface="Gotham 1 Bold"/>
                <a:sym typeface="Gotham 1 Bold"/>
              </a:rPr>
            </a:br>
            <a:r>
              <a:rPr lang="en-US" sz="3800" b="1" spc="-129" dirty="0">
                <a:solidFill>
                  <a:srgbClr val="FFFFFF"/>
                </a:solidFill>
                <a:latin typeface="Gotham 1 Bold"/>
                <a:ea typeface="Gotham 1 Bold"/>
                <a:cs typeface="Gotham 1 Bold"/>
                <a:sym typeface="Gotham 1 Bold"/>
              </a:rPr>
              <a:t>a united attack on Paul and brought him before the tribunal, 13 saying, “This man is persuading people to worship God contrary to the law.” 14 But when Paul was about to open his mouth, Gallio said to the Jews, “If it were a matter of wrongdoing or vicious crime, O Jews, I would have reason </a:t>
            </a:r>
            <a:br>
              <a:rPr lang="en-US" sz="3800" b="1" spc="-129" dirty="0">
                <a:solidFill>
                  <a:srgbClr val="FFFFFF"/>
                </a:solidFill>
                <a:latin typeface="Gotham 1 Bold"/>
                <a:ea typeface="Gotham 1 Bold"/>
                <a:cs typeface="Gotham 1 Bold"/>
                <a:sym typeface="Gotham 1 Bold"/>
              </a:rPr>
            </a:br>
            <a:r>
              <a:rPr lang="en-US" sz="3800" b="1" spc="-129" dirty="0">
                <a:solidFill>
                  <a:srgbClr val="FFFFFF"/>
                </a:solidFill>
                <a:latin typeface="Gotham 1 Bold"/>
                <a:ea typeface="Gotham 1 Bold"/>
                <a:cs typeface="Gotham 1 Bold"/>
                <a:sym typeface="Gotham 1 Bold"/>
              </a:rPr>
              <a:t>to accept your complaint. </a:t>
            </a:r>
          </a:p>
        </p:txBody>
      </p:sp>
      <p:sp>
        <p:nvSpPr>
          <p:cNvPr id="4" name="TextBox 4"/>
          <p:cNvSpPr txBox="1"/>
          <p:nvPr/>
        </p:nvSpPr>
        <p:spPr>
          <a:xfrm>
            <a:off x="1431971" y="7490345"/>
            <a:ext cx="15424058" cy="679450"/>
          </a:xfrm>
          <a:prstGeom prst="rect">
            <a:avLst/>
          </a:prstGeom>
        </p:spPr>
        <p:txBody>
          <a:bodyPr lIns="0" tIns="0" rIns="0" bIns="0" rtlCol="0" anchor="t">
            <a:spAutoFit/>
          </a:bodyPr>
          <a:lstStyle/>
          <a:p>
            <a:pPr algn="ctr">
              <a:lnSpc>
                <a:spcPts val="5599"/>
              </a:lnSpc>
            </a:pPr>
            <a:r>
              <a:rPr lang="en-US" sz="3999" b="1" spc="447">
                <a:solidFill>
                  <a:srgbClr val="FFFFFF"/>
                </a:solidFill>
                <a:latin typeface="Gotham 1 Bold"/>
                <a:ea typeface="Gotham 1 Bold"/>
                <a:cs typeface="Gotham 1 Bold"/>
                <a:sym typeface="Gotham 1 Bold"/>
              </a:rPr>
              <a:t>ACTS 18:1-17</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US"/>
          </a:p>
        </p:txBody>
      </p:sp>
      <p:sp>
        <p:nvSpPr>
          <p:cNvPr id="3" name="TextBox 3"/>
          <p:cNvSpPr txBox="1"/>
          <p:nvPr/>
        </p:nvSpPr>
        <p:spPr>
          <a:xfrm>
            <a:off x="2000907" y="2579069"/>
            <a:ext cx="14286185" cy="3852291"/>
          </a:xfrm>
          <a:prstGeom prst="rect">
            <a:avLst/>
          </a:prstGeom>
        </p:spPr>
        <p:txBody>
          <a:bodyPr lIns="0" tIns="0" rIns="0" bIns="0" rtlCol="0" anchor="t">
            <a:spAutoFit/>
          </a:bodyPr>
          <a:lstStyle/>
          <a:p>
            <a:pPr algn="ctr">
              <a:lnSpc>
                <a:spcPts val="4902"/>
              </a:lnSpc>
            </a:pPr>
            <a:r>
              <a:rPr lang="en-US" sz="3800" b="1" spc="-129" dirty="0">
                <a:solidFill>
                  <a:srgbClr val="FFFFFF"/>
                </a:solidFill>
                <a:latin typeface="Gotham 1 Bold"/>
                <a:ea typeface="Gotham 1 Bold"/>
                <a:cs typeface="Gotham 1 Bold"/>
                <a:sym typeface="Gotham 1 Bold"/>
              </a:rPr>
              <a:t>15 But since it is a matter of questions about words and names and your own law, see to it yourselves. I refuse to be a judge of these things.” 16 And he drove them from the tribunal. 17 And they all seized Sosthenes, the ruler of the synagogue, and beat him in front of the tribunal. But Gallio paid no attention to any of this.</a:t>
            </a:r>
          </a:p>
        </p:txBody>
      </p:sp>
      <p:sp>
        <p:nvSpPr>
          <p:cNvPr id="4" name="TextBox 4"/>
          <p:cNvSpPr txBox="1"/>
          <p:nvPr/>
        </p:nvSpPr>
        <p:spPr>
          <a:xfrm>
            <a:off x="1431971" y="6826250"/>
            <a:ext cx="15424058" cy="679450"/>
          </a:xfrm>
          <a:prstGeom prst="rect">
            <a:avLst/>
          </a:prstGeom>
        </p:spPr>
        <p:txBody>
          <a:bodyPr lIns="0" tIns="0" rIns="0" bIns="0" rtlCol="0" anchor="t">
            <a:spAutoFit/>
          </a:bodyPr>
          <a:lstStyle/>
          <a:p>
            <a:pPr algn="ctr">
              <a:lnSpc>
                <a:spcPts val="5599"/>
              </a:lnSpc>
            </a:pPr>
            <a:r>
              <a:rPr lang="en-US" sz="3999" b="1" spc="447" dirty="0">
                <a:solidFill>
                  <a:srgbClr val="FFFFFF"/>
                </a:solidFill>
                <a:latin typeface="Gotham 1 Bold"/>
                <a:ea typeface="Gotham 1 Bold"/>
                <a:cs typeface="Gotham 1 Bold"/>
                <a:sym typeface="Gotham 1 Bold"/>
              </a:rPr>
              <a:t>ACTS 18:1-17</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US"/>
          </a:p>
        </p:txBody>
      </p:sp>
      <p:sp>
        <p:nvSpPr>
          <p:cNvPr id="3" name="TextBox 3"/>
          <p:cNvSpPr txBox="1"/>
          <p:nvPr/>
        </p:nvSpPr>
        <p:spPr>
          <a:xfrm>
            <a:off x="1264862" y="3546909"/>
            <a:ext cx="15758275" cy="3193182"/>
          </a:xfrm>
          <a:prstGeom prst="rect">
            <a:avLst/>
          </a:prstGeom>
        </p:spPr>
        <p:txBody>
          <a:bodyPr lIns="0" tIns="0" rIns="0" bIns="0" rtlCol="0" anchor="t">
            <a:spAutoFit/>
          </a:bodyPr>
          <a:lstStyle/>
          <a:p>
            <a:pPr algn="ctr">
              <a:lnSpc>
                <a:spcPts val="8300"/>
              </a:lnSpc>
            </a:pPr>
            <a:r>
              <a:rPr lang="en-US" sz="8000" b="1" spc="-384" dirty="0">
                <a:solidFill>
                  <a:srgbClr val="FFFFFF"/>
                </a:solidFill>
                <a:latin typeface="Gotham 1 Bold"/>
                <a:ea typeface="Gotham 1 Bold"/>
                <a:cs typeface="Gotham 1 Bold"/>
                <a:sym typeface="Gotham 1 Bold"/>
              </a:rPr>
              <a:t>Engaging the city means </a:t>
            </a:r>
            <a:br>
              <a:rPr lang="en-US" sz="8000" b="1" spc="-384" dirty="0">
                <a:solidFill>
                  <a:srgbClr val="FFFFFF"/>
                </a:solidFill>
                <a:latin typeface="Gotham 1 Bold"/>
                <a:ea typeface="Gotham 1 Bold"/>
                <a:cs typeface="Gotham 1 Bold"/>
                <a:sym typeface="Gotham 1 Bold"/>
              </a:rPr>
            </a:br>
            <a:r>
              <a:rPr lang="en-US" sz="8000" b="1" spc="-384" dirty="0">
                <a:solidFill>
                  <a:srgbClr val="FFFFFF"/>
                </a:solidFill>
                <a:latin typeface="Gotham 1 Bold"/>
                <a:ea typeface="Gotham 1 Bold"/>
                <a:cs typeface="Gotham 1 Bold"/>
                <a:sym typeface="Gotham 1 Bold"/>
              </a:rPr>
              <a:t>your church should look </a:t>
            </a:r>
            <a:br>
              <a:rPr lang="en-US" sz="8000" b="1" spc="-384" dirty="0">
                <a:solidFill>
                  <a:srgbClr val="FFFFFF"/>
                </a:solidFill>
                <a:latin typeface="Gotham 1 Bold"/>
                <a:ea typeface="Gotham 1 Bold"/>
                <a:cs typeface="Gotham 1 Bold"/>
                <a:sym typeface="Gotham 1 Bold"/>
              </a:rPr>
            </a:br>
            <a:r>
              <a:rPr lang="en-US" sz="8000" b="1" spc="-384" dirty="0">
                <a:solidFill>
                  <a:srgbClr val="FFFFFF"/>
                </a:solidFill>
                <a:latin typeface="Gotham 1 Bold"/>
                <a:ea typeface="Gotham 1 Bold"/>
                <a:cs typeface="Gotham 1 Bold"/>
                <a:sym typeface="Gotham 1 Bold"/>
              </a:rPr>
              <a:t>like your mission field.</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0" y="0"/>
            <a:ext cx="18288000" cy="10287000"/>
          </a:xfrm>
          <a:custGeom>
            <a:avLst/>
            <a:gdLst/>
            <a:ahLst/>
            <a:cxnLst/>
            <a:rect l="l" t="t" r="r" b="b"/>
            <a:pathLst>
              <a:path w="18288000" h="10287000">
                <a:moveTo>
                  <a:pt x="0" y="0"/>
                </a:moveTo>
                <a:lnTo>
                  <a:pt x="18288000" y="0"/>
                </a:lnTo>
                <a:lnTo>
                  <a:pt x="18288000" y="10287000"/>
                </a:lnTo>
                <a:lnTo>
                  <a:pt x="0" y="10287000"/>
                </a:lnTo>
                <a:lnTo>
                  <a:pt x="0" y="0"/>
                </a:lnTo>
                <a:close/>
              </a:path>
            </a:pathLst>
          </a:custGeom>
          <a:blipFill>
            <a:blip r:embed="rId2"/>
            <a:stretch>
              <a:fillRect/>
            </a:stretch>
          </a:blipFill>
        </p:spPr>
        <p:txBody>
          <a:bodyPr/>
          <a:lstStyle/>
          <a:p>
            <a:endParaRPr lang="en-US"/>
          </a:p>
        </p:txBody>
      </p:sp>
      <p:sp>
        <p:nvSpPr>
          <p:cNvPr id="3" name="TextBox 3"/>
          <p:cNvSpPr txBox="1"/>
          <p:nvPr/>
        </p:nvSpPr>
        <p:spPr>
          <a:xfrm>
            <a:off x="2000907" y="3926885"/>
            <a:ext cx="14286185" cy="1216615"/>
          </a:xfrm>
          <a:prstGeom prst="rect">
            <a:avLst/>
          </a:prstGeom>
        </p:spPr>
        <p:txBody>
          <a:bodyPr lIns="0" tIns="0" rIns="0" bIns="0" rtlCol="0" anchor="t">
            <a:spAutoFit/>
          </a:bodyPr>
          <a:lstStyle/>
          <a:p>
            <a:pPr algn="ctr">
              <a:lnSpc>
                <a:spcPts val="4902"/>
              </a:lnSpc>
            </a:pPr>
            <a:r>
              <a:rPr lang="en-US" sz="3800" b="1" spc="-129" dirty="0">
                <a:solidFill>
                  <a:srgbClr val="FFFFFF"/>
                </a:solidFill>
                <a:latin typeface="Gotham 1 Bold"/>
                <a:ea typeface="Gotham 1 Bold"/>
                <a:cs typeface="Gotham 1 Bold"/>
                <a:sym typeface="Gotham 1 Bold"/>
              </a:rPr>
              <a:t>And he reasoned in the synagogue every Sabbath, </a:t>
            </a:r>
            <a:br>
              <a:rPr lang="en-US" sz="3800" b="1" spc="-129" dirty="0">
                <a:solidFill>
                  <a:srgbClr val="FFFFFF"/>
                </a:solidFill>
                <a:latin typeface="Gotham 1 Bold"/>
                <a:ea typeface="Gotham 1 Bold"/>
                <a:cs typeface="Gotham 1 Bold"/>
                <a:sym typeface="Gotham 1 Bold"/>
              </a:rPr>
            </a:br>
            <a:r>
              <a:rPr lang="en-US" sz="3800" b="1" spc="-129" dirty="0">
                <a:solidFill>
                  <a:srgbClr val="FFFFFF"/>
                </a:solidFill>
                <a:latin typeface="Gotham 1 Bold"/>
                <a:ea typeface="Gotham 1 Bold"/>
                <a:cs typeface="Gotham 1 Bold"/>
                <a:sym typeface="Gotham 1 Bold"/>
              </a:rPr>
              <a:t>and tried to persuade Jews and Greeks.</a:t>
            </a:r>
          </a:p>
        </p:txBody>
      </p:sp>
      <p:sp>
        <p:nvSpPr>
          <p:cNvPr id="4" name="TextBox 4"/>
          <p:cNvSpPr txBox="1"/>
          <p:nvPr/>
        </p:nvSpPr>
        <p:spPr>
          <a:xfrm>
            <a:off x="1431971" y="5846199"/>
            <a:ext cx="15424058" cy="679450"/>
          </a:xfrm>
          <a:prstGeom prst="rect">
            <a:avLst/>
          </a:prstGeom>
        </p:spPr>
        <p:txBody>
          <a:bodyPr lIns="0" tIns="0" rIns="0" bIns="0" rtlCol="0" anchor="t">
            <a:spAutoFit/>
          </a:bodyPr>
          <a:lstStyle/>
          <a:p>
            <a:pPr algn="ctr">
              <a:lnSpc>
                <a:spcPts val="5599"/>
              </a:lnSpc>
            </a:pPr>
            <a:r>
              <a:rPr lang="en-US" sz="3999" b="1" spc="447" dirty="0">
                <a:solidFill>
                  <a:srgbClr val="FFFFFF"/>
                </a:solidFill>
                <a:latin typeface="Gotham 1 Bold"/>
                <a:ea typeface="Gotham 1 Bold"/>
                <a:cs typeface="Gotham 1 Bold"/>
                <a:sym typeface="Gotham 1 Bold"/>
              </a:rPr>
              <a:t>ACTS 18:4</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TotalTime>
  <Words>884</Words>
  <Application>Microsoft Macintosh PowerPoint</Application>
  <PresentationFormat>Custom</PresentationFormat>
  <Paragraphs>42</Paragraphs>
  <Slides>21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21</vt:i4>
      </vt:variant>
    </vt:vector>
  </HeadingPairs>
  <TitlesOfParts>
    <vt:vector size="28" baseType="lpstr">
      <vt:lpstr>Gotham 1 Bold</vt:lpstr>
      <vt:lpstr>Gotham 2</vt:lpstr>
      <vt:lpstr>Gotham Condensed Bold</vt:lpstr>
      <vt:lpstr>Arial</vt:lpstr>
      <vt:lpstr>Gotham 1</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Bryan Loritts_Engage the City_SNO_Nov2025</dc:title>
  <cp:lastModifiedBy>Beavers, Ashley</cp:lastModifiedBy>
  <cp:revision>2</cp:revision>
  <dcterms:created xsi:type="dcterms:W3CDTF">2006-08-16T00:00:00Z</dcterms:created>
  <dcterms:modified xsi:type="dcterms:W3CDTF">2025-11-14T17:57:21Z</dcterms:modified>
  <dc:identifier>DAG4sWjaxXA</dc:identifier>
</cp:coreProperties>
</file>